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9" r:id="rId6"/>
    <p:sldId id="260" r:id="rId7"/>
    <p:sldId id="269" r:id="rId8"/>
    <p:sldId id="261" r:id="rId9"/>
    <p:sldId id="264" r:id="rId10"/>
    <p:sldId id="268" r:id="rId11"/>
    <p:sldId id="265" r:id="rId12"/>
    <p:sldId id="266" r:id="rId13"/>
    <p:sldId id="272" r:id="rId14"/>
    <p:sldId id="267" r:id="rId15"/>
    <p:sldId id="275" r:id="rId16"/>
    <p:sldId id="276" r:id="rId17"/>
    <p:sldId id="273" r:id="rId18"/>
    <p:sldId id="270" r:id="rId19"/>
    <p:sldId id="280" r:id="rId20"/>
    <p:sldId id="274" r:id="rId21"/>
    <p:sldId id="271" r:id="rId22"/>
    <p:sldId id="277" r:id="rId23"/>
    <p:sldId id="278" r:id="rId24"/>
    <p:sldId id="27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Bertogliat" initials="MB" lastIdx="3" clrIdx="0">
    <p:extLst>
      <p:ext uri="{19B8F6BF-5375-455C-9EA6-DF929625EA0E}">
        <p15:presenceInfo xmlns:p15="http://schemas.microsoft.com/office/powerpoint/2012/main" userId="73070aedd8e994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>
        <p:scale>
          <a:sx n="83" d="100"/>
          <a:sy n="83" d="100"/>
        </p:scale>
        <p:origin x="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16B13-CBCD-4A19-9E38-91439D021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A2185-4A3F-49B3-89EC-F0CC5755C15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FASTA</a:t>
          </a:r>
        </a:p>
      </dgm:t>
    </dgm:pt>
    <dgm:pt modelId="{CBA5895F-940A-4301-B63F-225F494FF2A1}" type="parTrans" cxnId="{598518E0-5504-41DC-A090-345EFBB1F05F}">
      <dgm:prSet/>
      <dgm:spPr/>
      <dgm:t>
        <a:bodyPr/>
        <a:lstStyle/>
        <a:p>
          <a:endParaRPr lang="en-US"/>
        </a:p>
      </dgm:t>
    </dgm:pt>
    <dgm:pt modelId="{4F3212D5-ADD6-408C-9115-B1B19BD4F236}" type="sibTrans" cxnId="{598518E0-5504-41DC-A090-345EFBB1F05F}">
      <dgm:prSet/>
      <dgm:spPr/>
      <dgm:t>
        <a:bodyPr/>
        <a:lstStyle/>
        <a:p>
          <a:endParaRPr lang="en-US"/>
        </a:p>
      </dgm:t>
    </dgm:pt>
    <dgm:pt modelId="{02481681-3AB6-4AAA-9B73-7E6FF90BF8D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MEGA</a:t>
          </a:r>
        </a:p>
      </dgm:t>
    </dgm:pt>
    <dgm:pt modelId="{826C81AA-7AAD-4B3B-A39A-DFF8884E4870}" type="parTrans" cxnId="{440DDE8C-DE64-4064-8800-EB742B740496}">
      <dgm:prSet/>
      <dgm:spPr/>
      <dgm:t>
        <a:bodyPr/>
        <a:lstStyle/>
        <a:p>
          <a:endParaRPr lang="en-US"/>
        </a:p>
      </dgm:t>
    </dgm:pt>
    <dgm:pt modelId="{A3A2898E-E19A-449C-9FF9-09716DAB0DFA}" type="sibTrans" cxnId="{440DDE8C-DE64-4064-8800-EB742B740496}">
      <dgm:prSet/>
      <dgm:spPr/>
      <dgm:t>
        <a:bodyPr/>
        <a:lstStyle/>
        <a:p>
          <a:endParaRPr lang="en-US"/>
        </a:p>
      </dgm:t>
    </dgm:pt>
    <dgm:pt modelId="{CBE50C78-097C-48FF-AD3C-33E145C7BDA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CRISPR</a:t>
          </a:r>
        </a:p>
      </dgm:t>
    </dgm:pt>
    <dgm:pt modelId="{91CFCFE7-B40D-45D0-A253-3C15C95E38F8}" type="parTrans" cxnId="{963E0FAE-72A7-4FFF-BB3C-5B31A5733A41}">
      <dgm:prSet/>
      <dgm:spPr/>
      <dgm:t>
        <a:bodyPr/>
        <a:lstStyle/>
        <a:p>
          <a:endParaRPr lang="en-US"/>
        </a:p>
      </dgm:t>
    </dgm:pt>
    <dgm:pt modelId="{BF452997-A323-4766-88C5-75C7764080D2}" type="sibTrans" cxnId="{963E0FAE-72A7-4FFF-BB3C-5B31A5733A41}">
      <dgm:prSet/>
      <dgm:spPr/>
      <dgm:t>
        <a:bodyPr/>
        <a:lstStyle/>
        <a:p>
          <a:endParaRPr lang="en-US"/>
        </a:p>
      </dgm:t>
    </dgm:pt>
    <dgm:pt modelId="{321CE0F3-0593-48E3-A769-66C50405B9B2}" type="pres">
      <dgm:prSet presAssocID="{BB016B13-CBCD-4A19-9E38-91439D021E72}" presName="Name0" presStyleCnt="0">
        <dgm:presLayoutVars>
          <dgm:dir/>
          <dgm:animLvl val="lvl"/>
          <dgm:resizeHandles val="exact"/>
        </dgm:presLayoutVars>
      </dgm:prSet>
      <dgm:spPr/>
    </dgm:pt>
    <dgm:pt modelId="{AA5A7167-DB57-4109-97A8-7CCC2F4A87BE}" type="pres">
      <dgm:prSet presAssocID="{F46A2185-4A3F-49B3-89EC-F0CC5755C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F8EEDE-1EFC-4E5E-820D-B889E1FA23D9}" type="pres">
      <dgm:prSet presAssocID="{4F3212D5-ADD6-408C-9115-B1B19BD4F236}" presName="parTxOnlySpace" presStyleCnt="0"/>
      <dgm:spPr/>
    </dgm:pt>
    <dgm:pt modelId="{D4311A86-42F0-4F06-B933-FA9F7C3695A3}" type="pres">
      <dgm:prSet presAssocID="{02481681-3AB6-4AAA-9B73-7E6FF90BF8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2F8E4F-031F-4D9D-B6F7-1C24E70AC2E3}" type="pres">
      <dgm:prSet presAssocID="{A3A2898E-E19A-449C-9FF9-09716DAB0DFA}" presName="parTxOnlySpace" presStyleCnt="0"/>
      <dgm:spPr/>
    </dgm:pt>
    <dgm:pt modelId="{4EB78909-B580-4B77-930C-3D007721A8DE}" type="pres">
      <dgm:prSet presAssocID="{CBE50C78-097C-48FF-AD3C-33E145C7BD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3FD632-70D3-4165-91B7-A1ED9F8FDEF7}" type="presOf" srcId="{CBE50C78-097C-48FF-AD3C-33E145C7BDAF}" destId="{4EB78909-B580-4B77-930C-3D007721A8DE}" srcOrd="0" destOrd="0" presId="urn:microsoft.com/office/officeart/2005/8/layout/chevron1"/>
    <dgm:cxn modelId="{21761536-CA22-4A53-8B31-1E08EDB2FAD7}" type="presOf" srcId="{BB016B13-CBCD-4A19-9E38-91439D021E72}" destId="{321CE0F3-0593-48E3-A769-66C50405B9B2}" srcOrd="0" destOrd="0" presId="urn:microsoft.com/office/officeart/2005/8/layout/chevron1"/>
    <dgm:cxn modelId="{A3796D6C-1741-4BFD-BFE2-52AC56233DE8}" type="presOf" srcId="{02481681-3AB6-4AAA-9B73-7E6FF90BF8D3}" destId="{D4311A86-42F0-4F06-B933-FA9F7C3695A3}" srcOrd="0" destOrd="0" presId="urn:microsoft.com/office/officeart/2005/8/layout/chevron1"/>
    <dgm:cxn modelId="{440DDE8C-DE64-4064-8800-EB742B740496}" srcId="{BB016B13-CBCD-4A19-9E38-91439D021E72}" destId="{02481681-3AB6-4AAA-9B73-7E6FF90BF8D3}" srcOrd="1" destOrd="0" parTransId="{826C81AA-7AAD-4B3B-A39A-DFF8884E4870}" sibTransId="{A3A2898E-E19A-449C-9FF9-09716DAB0DFA}"/>
    <dgm:cxn modelId="{963E0FAE-72A7-4FFF-BB3C-5B31A5733A41}" srcId="{BB016B13-CBCD-4A19-9E38-91439D021E72}" destId="{CBE50C78-097C-48FF-AD3C-33E145C7BDAF}" srcOrd="2" destOrd="0" parTransId="{91CFCFE7-B40D-45D0-A253-3C15C95E38F8}" sibTransId="{BF452997-A323-4766-88C5-75C7764080D2}"/>
    <dgm:cxn modelId="{4667AFD4-7988-460A-864C-0056C457B8FB}" type="presOf" srcId="{F46A2185-4A3F-49B3-89EC-F0CC5755C15B}" destId="{AA5A7167-DB57-4109-97A8-7CCC2F4A87BE}" srcOrd="0" destOrd="0" presId="urn:microsoft.com/office/officeart/2005/8/layout/chevron1"/>
    <dgm:cxn modelId="{598518E0-5504-41DC-A090-345EFBB1F05F}" srcId="{BB016B13-CBCD-4A19-9E38-91439D021E72}" destId="{F46A2185-4A3F-49B3-89EC-F0CC5755C15B}" srcOrd="0" destOrd="0" parTransId="{CBA5895F-940A-4301-B63F-225F494FF2A1}" sibTransId="{4F3212D5-ADD6-408C-9115-B1B19BD4F236}"/>
    <dgm:cxn modelId="{F7F12359-6529-4F65-8F95-1EFA78F8B18D}" type="presParOf" srcId="{321CE0F3-0593-48E3-A769-66C50405B9B2}" destId="{AA5A7167-DB57-4109-97A8-7CCC2F4A87BE}" srcOrd="0" destOrd="0" presId="urn:microsoft.com/office/officeart/2005/8/layout/chevron1"/>
    <dgm:cxn modelId="{7FE4A79A-32A7-4398-9AAF-A4F9A694D041}" type="presParOf" srcId="{321CE0F3-0593-48E3-A769-66C50405B9B2}" destId="{7AF8EEDE-1EFC-4E5E-820D-B889E1FA23D9}" srcOrd="1" destOrd="0" presId="urn:microsoft.com/office/officeart/2005/8/layout/chevron1"/>
    <dgm:cxn modelId="{232E629A-CFE2-497C-A6F2-CD338EDE9778}" type="presParOf" srcId="{321CE0F3-0593-48E3-A769-66C50405B9B2}" destId="{D4311A86-42F0-4F06-B933-FA9F7C3695A3}" srcOrd="2" destOrd="0" presId="urn:microsoft.com/office/officeart/2005/8/layout/chevron1"/>
    <dgm:cxn modelId="{B4BEBFF2-F4D7-4EB0-B4C8-FC74D437E0EF}" type="presParOf" srcId="{321CE0F3-0593-48E3-A769-66C50405B9B2}" destId="{082F8E4F-031F-4D9D-B6F7-1C24E70AC2E3}" srcOrd="3" destOrd="0" presId="urn:microsoft.com/office/officeart/2005/8/layout/chevron1"/>
    <dgm:cxn modelId="{7B3B4DCF-546F-4BB1-BB25-0D152108278E}" type="presParOf" srcId="{321CE0F3-0593-48E3-A769-66C50405B9B2}" destId="{4EB78909-B580-4B77-930C-3D007721A8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16B13-CBCD-4A19-9E38-91439D021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A2185-4A3F-49B3-89EC-F0CC5755C15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RNAi</a:t>
          </a:r>
        </a:p>
      </dgm:t>
    </dgm:pt>
    <dgm:pt modelId="{CBA5895F-940A-4301-B63F-225F494FF2A1}" type="parTrans" cxnId="{598518E0-5504-41DC-A090-345EFBB1F05F}">
      <dgm:prSet/>
      <dgm:spPr/>
      <dgm:t>
        <a:bodyPr/>
        <a:lstStyle/>
        <a:p>
          <a:endParaRPr lang="en-US"/>
        </a:p>
      </dgm:t>
    </dgm:pt>
    <dgm:pt modelId="{4F3212D5-ADD6-408C-9115-B1B19BD4F236}" type="sibTrans" cxnId="{598518E0-5504-41DC-A090-345EFBB1F05F}">
      <dgm:prSet/>
      <dgm:spPr/>
      <dgm:t>
        <a:bodyPr/>
        <a:lstStyle/>
        <a:p>
          <a:endParaRPr lang="en-US"/>
        </a:p>
      </dgm:t>
    </dgm:pt>
    <dgm:pt modelId="{02481681-3AB6-4AAA-9B73-7E6FF90BF8D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LIBRARY</a:t>
          </a:r>
        </a:p>
      </dgm:t>
    </dgm:pt>
    <dgm:pt modelId="{826C81AA-7AAD-4B3B-A39A-DFF8884E4870}" type="parTrans" cxnId="{440DDE8C-DE64-4064-8800-EB742B740496}">
      <dgm:prSet/>
      <dgm:spPr/>
      <dgm:t>
        <a:bodyPr/>
        <a:lstStyle/>
        <a:p>
          <a:endParaRPr lang="en-US"/>
        </a:p>
      </dgm:t>
    </dgm:pt>
    <dgm:pt modelId="{A3A2898E-E19A-449C-9FF9-09716DAB0DFA}" type="sibTrans" cxnId="{440DDE8C-DE64-4064-8800-EB742B740496}">
      <dgm:prSet/>
      <dgm:spPr/>
      <dgm:t>
        <a:bodyPr/>
        <a:lstStyle/>
        <a:p>
          <a:endParaRPr lang="en-US"/>
        </a:p>
      </dgm:t>
    </dgm:pt>
    <dgm:pt modelId="{CBE50C78-097C-48FF-AD3C-33E145C7BD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000" b="1" dirty="0"/>
            <a:t>RNA-SEQ</a:t>
          </a:r>
        </a:p>
      </dgm:t>
    </dgm:pt>
    <dgm:pt modelId="{91CFCFE7-B40D-45D0-A253-3C15C95E38F8}" type="parTrans" cxnId="{963E0FAE-72A7-4FFF-BB3C-5B31A5733A41}">
      <dgm:prSet/>
      <dgm:spPr/>
      <dgm:t>
        <a:bodyPr/>
        <a:lstStyle/>
        <a:p>
          <a:endParaRPr lang="en-US"/>
        </a:p>
      </dgm:t>
    </dgm:pt>
    <dgm:pt modelId="{BF452997-A323-4766-88C5-75C7764080D2}" type="sibTrans" cxnId="{963E0FAE-72A7-4FFF-BB3C-5B31A5733A41}">
      <dgm:prSet/>
      <dgm:spPr/>
      <dgm:t>
        <a:bodyPr/>
        <a:lstStyle/>
        <a:p>
          <a:endParaRPr lang="en-US"/>
        </a:p>
      </dgm:t>
    </dgm:pt>
    <dgm:pt modelId="{321CE0F3-0593-48E3-A769-66C50405B9B2}" type="pres">
      <dgm:prSet presAssocID="{BB016B13-CBCD-4A19-9E38-91439D021E72}" presName="Name0" presStyleCnt="0">
        <dgm:presLayoutVars>
          <dgm:dir/>
          <dgm:animLvl val="lvl"/>
          <dgm:resizeHandles val="exact"/>
        </dgm:presLayoutVars>
      </dgm:prSet>
      <dgm:spPr/>
    </dgm:pt>
    <dgm:pt modelId="{AA5A7167-DB57-4109-97A8-7CCC2F4A87BE}" type="pres">
      <dgm:prSet presAssocID="{F46A2185-4A3F-49B3-89EC-F0CC5755C15B}" presName="parTxOnly" presStyleLbl="node1" presStyleIdx="0" presStyleCnt="3" custLinFactX="-20421" custLinFactNeighborX="-100000" custLinFactNeighborY="904">
        <dgm:presLayoutVars>
          <dgm:chMax val="0"/>
          <dgm:chPref val="0"/>
          <dgm:bulletEnabled val="1"/>
        </dgm:presLayoutVars>
      </dgm:prSet>
      <dgm:spPr/>
    </dgm:pt>
    <dgm:pt modelId="{7AF8EEDE-1EFC-4E5E-820D-B889E1FA23D9}" type="pres">
      <dgm:prSet presAssocID="{4F3212D5-ADD6-408C-9115-B1B19BD4F236}" presName="parTxOnlySpace" presStyleCnt="0"/>
      <dgm:spPr/>
    </dgm:pt>
    <dgm:pt modelId="{D4311A86-42F0-4F06-B933-FA9F7C3695A3}" type="pres">
      <dgm:prSet presAssocID="{02481681-3AB6-4AAA-9B73-7E6FF90BF8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2F8E4F-031F-4D9D-B6F7-1C24E70AC2E3}" type="pres">
      <dgm:prSet presAssocID="{A3A2898E-E19A-449C-9FF9-09716DAB0DFA}" presName="parTxOnlySpace" presStyleCnt="0"/>
      <dgm:spPr/>
    </dgm:pt>
    <dgm:pt modelId="{4EB78909-B580-4B77-930C-3D007721A8DE}" type="pres">
      <dgm:prSet presAssocID="{CBE50C78-097C-48FF-AD3C-33E145C7BD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3FD632-70D3-4165-91B7-A1ED9F8FDEF7}" type="presOf" srcId="{CBE50C78-097C-48FF-AD3C-33E145C7BDAF}" destId="{4EB78909-B580-4B77-930C-3D007721A8DE}" srcOrd="0" destOrd="0" presId="urn:microsoft.com/office/officeart/2005/8/layout/chevron1"/>
    <dgm:cxn modelId="{21761536-CA22-4A53-8B31-1E08EDB2FAD7}" type="presOf" srcId="{BB016B13-CBCD-4A19-9E38-91439D021E72}" destId="{321CE0F3-0593-48E3-A769-66C50405B9B2}" srcOrd="0" destOrd="0" presId="urn:microsoft.com/office/officeart/2005/8/layout/chevron1"/>
    <dgm:cxn modelId="{A3796D6C-1741-4BFD-BFE2-52AC56233DE8}" type="presOf" srcId="{02481681-3AB6-4AAA-9B73-7E6FF90BF8D3}" destId="{D4311A86-42F0-4F06-B933-FA9F7C3695A3}" srcOrd="0" destOrd="0" presId="urn:microsoft.com/office/officeart/2005/8/layout/chevron1"/>
    <dgm:cxn modelId="{440DDE8C-DE64-4064-8800-EB742B740496}" srcId="{BB016B13-CBCD-4A19-9E38-91439D021E72}" destId="{02481681-3AB6-4AAA-9B73-7E6FF90BF8D3}" srcOrd="1" destOrd="0" parTransId="{826C81AA-7AAD-4B3B-A39A-DFF8884E4870}" sibTransId="{A3A2898E-E19A-449C-9FF9-09716DAB0DFA}"/>
    <dgm:cxn modelId="{963E0FAE-72A7-4FFF-BB3C-5B31A5733A41}" srcId="{BB016B13-CBCD-4A19-9E38-91439D021E72}" destId="{CBE50C78-097C-48FF-AD3C-33E145C7BDAF}" srcOrd="2" destOrd="0" parTransId="{91CFCFE7-B40D-45D0-A253-3C15C95E38F8}" sibTransId="{BF452997-A323-4766-88C5-75C7764080D2}"/>
    <dgm:cxn modelId="{4667AFD4-7988-460A-864C-0056C457B8FB}" type="presOf" srcId="{F46A2185-4A3F-49B3-89EC-F0CC5755C15B}" destId="{AA5A7167-DB57-4109-97A8-7CCC2F4A87BE}" srcOrd="0" destOrd="0" presId="urn:microsoft.com/office/officeart/2005/8/layout/chevron1"/>
    <dgm:cxn modelId="{598518E0-5504-41DC-A090-345EFBB1F05F}" srcId="{BB016B13-CBCD-4A19-9E38-91439D021E72}" destId="{F46A2185-4A3F-49B3-89EC-F0CC5755C15B}" srcOrd="0" destOrd="0" parTransId="{CBA5895F-940A-4301-B63F-225F494FF2A1}" sibTransId="{4F3212D5-ADD6-408C-9115-B1B19BD4F236}"/>
    <dgm:cxn modelId="{F7F12359-6529-4F65-8F95-1EFA78F8B18D}" type="presParOf" srcId="{321CE0F3-0593-48E3-A769-66C50405B9B2}" destId="{AA5A7167-DB57-4109-97A8-7CCC2F4A87BE}" srcOrd="0" destOrd="0" presId="urn:microsoft.com/office/officeart/2005/8/layout/chevron1"/>
    <dgm:cxn modelId="{7FE4A79A-32A7-4398-9AAF-A4F9A694D041}" type="presParOf" srcId="{321CE0F3-0593-48E3-A769-66C50405B9B2}" destId="{7AF8EEDE-1EFC-4E5E-820D-B889E1FA23D9}" srcOrd="1" destOrd="0" presId="urn:microsoft.com/office/officeart/2005/8/layout/chevron1"/>
    <dgm:cxn modelId="{232E629A-CFE2-497C-A6F2-CD338EDE9778}" type="presParOf" srcId="{321CE0F3-0593-48E3-A769-66C50405B9B2}" destId="{D4311A86-42F0-4F06-B933-FA9F7C3695A3}" srcOrd="2" destOrd="0" presId="urn:microsoft.com/office/officeart/2005/8/layout/chevron1"/>
    <dgm:cxn modelId="{B4BEBFF2-F4D7-4EB0-B4C8-FC74D437E0EF}" type="presParOf" srcId="{321CE0F3-0593-48E3-A769-66C50405B9B2}" destId="{082F8E4F-031F-4D9D-B6F7-1C24E70AC2E3}" srcOrd="3" destOrd="0" presId="urn:microsoft.com/office/officeart/2005/8/layout/chevron1"/>
    <dgm:cxn modelId="{7B3B4DCF-546F-4BB1-BB25-0D152108278E}" type="presParOf" srcId="{321CE0F3-0593-48E3-A769-66C50405B9B2}" destId="{4EB78909-B580-4B77-930C-3D007721A8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16B13-CBCD-4A19-9E38-91439D021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A2185-4A3F-49B3-89EC-F0CC5755C15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CRISPR</a:t>
          </a:r>
        </a:p>
      </dgm:t>
    </dgm:pt>
    <dgm:pt modelId="{CBA5895F-940A-4301-B63F-225F494FF2A1}" type="parTrans" cxnId="{598518E0-5504-41DC-A090-345EFBB1F05F}">
      <dgm:prSet/>
      <dgm:spPr/>
      <dgm:t>
        <a:bodyPr/>
        <a:lstStyle/>
        <a:p>
          <a:endParaRPr lang="en-US"/>
        </a:p>
      </dgm:t>
    </dgm:pt>
    <dgm:pt modelId="{4F3212D5-ADD6-408C-9115-B1B19BD4F236}" type="sibTrans" cxnId="{598518E0-5504-41DC-A090-345EFBB1F05F}">
      <dgm:prSet/>
      <dgm:spPr/>
      <dgm:t>
        <a:bodyPr/>
        <a:lstStyle/>
        <a:p>
          <a:endParaRPr lang="en-US"/>
        </a:p>
      </dgm:t>
    </dgm:pt>
    <dgm:pt modelId="{02481681-3AB6-4AAA-9B73-7E6FF90BF8D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/>
            <a:t>BioID</a:t>
          </a:r>
          <a:endParaRPr lang="en-US" b="1" dirty="0"/>
        </a:p>
      </dgm:t>
    </dgm:pt>
    <dgm:pt modelId="{826C81AA-7AAD-4B3B-A39A-DFF8884E4870}" type="parTrans" cxnId="{440DDE8C-DE64-4064-8800-EB742B740496}">
      <dgm:prSet/>
      <dgm:spPr/>
      <dgm:t>
        <a:bodyPr/>
        <a:lstStyle/>
        <a:p>
          <a:endParaRPr lang="en-US"/>
        </a:p>
      </dgm:t>
    </dgm:pt>
    <dgm:pt modelId="{A3A2898E-E19A-449C-9FF9-09716DAB0DFA}" type="sibTrans" cxnId="{440DDE8C-DE64-4064-8800-EB742B740496}">
      <dgm:prSet/>
      <dgm:spPr/>
      <dgm:t>
        <a:bodyPr/>
        <a:lstStyle/>
        <a:p>
          <a:endParaRPr lang="en-US"/>
        </a:p>
      </dgm:t>
    </dgm:pt>
    <dgm:pt modelId="{CBE50C78-097C-48FF-AD3C-33E145C7BDA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LC/MS</a:t>
          </a:r>
        </a:p>
      </dgm:t>
    </dgm:pt>
    <dgm:pt modelId="{91CFCFE7-B40D-45D0-A253-3C15C95E38F8}" type="parTrans" cxnId="{963E0FAE-72A7-4FFF-BB3C-5B31A5733A41}">
      <dgm:prSet/>
      <dgm:spPr/>
      <dgm:t>
        <a:bodyPr/>
        <a:lstStyle/>
        <a:p>
          <a:endParaRPr lang="en-US"/>
        </a:p>
      </dgm:t>
    </dgm:pt>
    <dgm:pt modelId="{BF452997-A323-4766-88C5-75C7764080D2}" type="sibTrans" cxnId="{963E0FAE-72A7-4FFF-BB3C-5B31A5733A41}">
      <dgm:prSet/>
      <dgm:spPr/>
      <dgm:t>
        <a:bodyPr/>
        <a:lstStyle/>
        <a:p>
          <a:endParaRPr lang="en-US"/>
        </a:p>
      </dgm:t>
    </dgm:pt>
    <dgm:pt modelId="{321CE0F3-0593-48E3-A769-66C50405B9B2}" type="pres">
      <dgm:prSet presAssocID="{BB016B13-CBCD-4A19-9E38-91439D021E72}" presName="Name0" presStyleCnt="0">
        <dgm:presLayoutVars>
          <dgm:dir/>
          <dgm:animLvl val="lvl"/>
          <dgm:resizeHandles val="exact"/>
        </dgm:presLayoutVars>
      </dgm:prSet>
      <dgm:spPr/>
    </dgm:pt>
    <dgm:pt modelId="{AA5A7167-DB57-4109-97A8-7CCC2F4A87BE}" type="pres">
      <dgm:prSet presAssocID="{F46A2185-4A3F-49B3-89EC-F0CC5755C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F8EEDE-1EFC-4E5E-820D-B889E1FA23D9}" type="pres">
      <dgm:prSet presAssocID="{4F3212D5-ADD6-408C-9115-B1B19BD4F236}" presName="parTxOnlySpace" presStyleCnt="0"/>
      <dgm:spPr/>
    </dgm:pt>
    <dgm:pt modelId="{D4311A86-42F0-4F06-B933-FA9F7C3695A3}" type="pres">
      <dgm:prSet presAssocID="{02481681-3AB6-4AAA-9B73-7E6FF90BF8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2F8E4F-031F-4D9D-B6F7-1C24E70AC2E3}" type="pres">
      <dgm:prSet presAssocID="{A3A2898E-E19A-449C-9FF9-09716DAB0DFA}" presName="parTxOnlySpace" presStyleCnt="0"/>
      <dgm:spPr/>
    </dgm:pt>
    <dgm:pt modelId="{4EB78909-B580-4B77-930C-3D007721A8DE}" type="pres">
      <dgm:prSet presAssocID="{CBE50C78-097C-48FF-AD3C-33E145C7BD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3FD632-70D3-4165-91B7-A1ED9F8FDEF7}" type="presOf" srcId="{CBE50C78-097C-48FF-AD3C-33E145C7BDAF}" destId="{4EB78909-B580-4B77-930C-3D007721A8DE}" srcOrd="0" destOrd="0" presId="urn:microsoft.com/office/officeart/2005/8/layout/chevron1"/>
    <dgm:cxn modelId="{21761536-CA22-4A53-8B31-1E08EDB2FAD7}" type="presOf" srcId="{BB016B13-CBCD-4A19-9E38-91439D021E72}" destId="{321CE0F3-0593-48E3-A769-66C50405B9B2}" srcOrd="0" destOrd="0" presId="urn:microsoft.com/office/officeart/2005/8/layout/chevron1"/>
    <dgm:cxn modelId="{A3796D6C-1741-4BFD-BFE2-52AC56233DE8}" type="presOf" srcId="{02481681-3AB6-4AAA-9B73-7E6FF90BF8D3}" destId="{D4311A86-42F0-4F06-B933-FA9F7C3695A3}" srcOrd="0" destOrd="0" presId="urn:microsoft.com/office/officeart/2005/8/layout/chevron1"/>
    <dgm:cxn modelId="{440DDE8C-DE64-4064-8800-EB742B740496}" srcId="{BB016B13-CBCD-4A19-9E38-91439D021E72}" destId="{02481681-3AB6-4AAA-9B73-7E6FF90BF8D3}" srcOrd="1" destOrd="0" parTransId="{826C81AA-7AAD-4B3B-A39A-DFF8884E4870}" sibTransId="{A3A2898E-E19A-449C-9FF9-09716DAB0DFA}"/>
    <dgm:cxn modelId="{963E0FAE-72A7-4FFF-BB3C-5B31A5733A41}" srcId="{BB016B13-CBCD-4A19-9E38-91439D021E72}" destId="{CBE50C78-097C-48FF-AD3C-33E145C7BDAF}" srcOrd="2" destOrd="0" parTransId="{91CFCFE7-B40D-45D0-A253-3C15C95E38F8}" sibTransId="{BF452997-A323-4766-88C5-75C7764080D2}"/>
    <dgm:cxn modelId="{4667AFD4-7988-460A-864C-0056C457B8FB}" type="presOf" srcId="{F46A2185-4A3F-49B3-89EC-F0CC5755C15B}" destId="{AA5A7167-DB57-4109-97A8-7CCC2F4A87BE}" srcOrd="0" destOrd="0" presId="urn:microsoft.com/office/officeart/2005/8/layout/chevron1"/>
    <dgm:cxn modelId="{598518E0-5504-41DC-A090-345EFBB1F05F}" srcId="{BB016B13-CBCD-4A19-9E38-91439D021E72}" destId="{F46A2185-4A3F-49B3-89EC-F0CC5755C15B}" srcOrd="0" destOrd="0" parTransId="{CBA5895F-940A-4301-B63F-225F494FF2A1}" sibTransId="{4F3212D5-ADD6-408C-9115-B1B19BD4F236}"/>
    <dgm:cxn modelId="{F7F12359-6529-4F65-8F95-1EFA78F8B18D}" type="presParOf" srcId="{321CE0F3-0593-48E3-A769-66C50405B9B2}" destId="{AA5A7167-DB57-4109-97A8-7CCC2F4A87BE}" srcOrd="0" destOrd="0" presId="urn:microsoft.com/office/officeart/2005/8/layout/chevron1"/>
    <dgm:cxn modelId="{7FE4A79A-32A7-4398-9AAF-A4F9A694D041}" type="presParOf" srcId="{321CE0F3-0593-48E3-A769-66C50405B9B2}" destId="{7AF8EEDE-1EFC-4E5E-820D-B889E1FA23D9}" srcOrd="1" destOrd="0" presId="urn:microsoft.com/office/officeart/2005/8/layout/chevron1"/>
    <dgm:cxn modelId="{232E629A-CFE2-497C-A6F2-CD338EDE9778}" type="presParOf" srcId="{321CE0F3-0593-48E3-A769-66C50405B9B2}" destId="{D4311A86-42F0-4F06-B933-FA9F7C3695A3}" srcOrd="2" destOrd="0" presId="urn:microsoft.com/office/officeart/2005/8/layout/chevron1"/>
    <dgm:cxn modelId="{B4BEBFF2-F4D7-4EB0-B4C8-FC74D437E0EF}" type="presParOf" srcId="{321CE0F3-0593-48E3-A769-66C50405B9B2}" destId="{082F8E4F-031F-4D9D-B6F7-1C24E70AC2E3}" srcOrd="3" destOrd="0" presId="urn:microsoft.com/office/officeart/2005/8/layout/chevron1"/>
    <dgm:cxn modelId="{7B3B4DCF-546F-4BB1-BB25-0D152108278E}" type="presParOf" srcId="{321CE0F3-0593-48E3-A769-66C50405B9B2}" destId="{4EB78909-B580-4B77-930C-3D007721A8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167-DB57-4109-97A8-7CCC2F4A87BE}">
      <dsp:nvSpPr>
        <dsp:cNvPr id="0" name=""/>
        <dsp:cNvSpPr/>
      </dsp:nvSpPr>
      <dsp:spPr>
        <a:xfrm>
          <a:off x="2327" y="86539"/>
          <a:ext cx="2836154" cy="11344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FASTA</a:t>
          </a:r>
        </a:p>
      </dsp:txBody>
      <dsp:txXfrm>
        <a:off x="569558" y="86539"/>
        <a:ext cx="1701693" cy="1134461"/>
      </dsp:txXfrm>
    </dsp:sp>
    <dsp:sp modelId="{D4311A86-42F0-4F06-B933-FA9F7C3695A3}">
      <dsp:nvSpPr>
        <dsp:cNvPr id="0" name=""/>
        <dsp:cNvSpPr/>
      </dsp:nvSpPr>
      <dsp:spPr>
        <a:xfrm>
          <a:off x="2554866" y="86539"/>
          <a:ext cx="2836154" cy="11344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MEGA</a:t>
          </a:r>
        </a:p>
      </dsp:txBody>
      <dsp:txXfrm>
        <a:off x="3122097" y="86539"/>
        <a:ext cx="1701693" cy="1134461"/>
      </dsp:txXfrm>
    </dsp:sp>
    <dsp:sp modelId="{4EB78909-B580-4B77-930C-3D007721A8DE}">
      <dsp:nvSpPr>
        <dsp:cNvPr id="0" name=""/>
        <dsp:cNvSpPr/>
      </dsp:nvSpPr>
      <dsp:spPr>
        <a:xfrm>
          <a:off x="5107405" y="86539"/>
          <a:ext cx="2836154" cy="11344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CRISPR</a:t>
          </a:r>
        </a:p>
      </dsp:txBody>
      <dsp:txXfrm>
        <a:off x="5674636" y="86539"/>
        <a:ext cx="1701693" cy="1134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167-DB57-4109-97A8-7CCC2F4A87BE}">
      <dsp:nvSpPr>
        <dsp:cNvPr id="0" name=""/>
        <dsp:cNvSpPr/>
      </dsp:nvSpPr>
      <dsp:spPr>
        <a:xfrm>
          <a:off x="0" y="96795"/>
          <a:ext cx="2836154" cy="11344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RNAi</a:t>
          </a:r>
        </a:p>
      </dsp:txBody>
      <dsp:txXfrm>
        <a:off x="567231" y="96795"/>
        <a:ext cx="1701693" cy="1134461"/>
      </dsp:txXfrm>
    </dsp:sp>
    <dsp:sp modelId="{D4311A86-42F0-4F06-B933-FA9F7C3695A3}">
      <dsp:nvSpPr>
        <dsp:cNvPr id="0" name=""/>
        <dsp:cNvSpPr/>
      </dsp:nvSpPr>
      <dsp:spPr>
        <a:xfrm>
          <a:off x="2554866" y="86539"/>
          <a:ext cx="2836154" cy="11344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LIBRARY</a:t>
          </a:r>
        </a:p>
      </dsp:txBody>
      <dsp:txXfrm>
        <a:off x="3122097" y="86539"/>
        <a:ext cx="1701693" cy="1134461"/>
      </dsp:txXfrm>
    </dsp:sp>
    <dsp:sp modelId="{4EB78909-B580-4B77-930C-3D007721A8DE}">
      <dsp:nvSpPr>
        <dsp:cNvPr id="0" name=""/>
        <dsp:cNvSpPr/>
      </dsp:nvSpPr>
      <dsp:spPr>
        <a:xfrm>
          <a:off x="5107405" y="86539"/>
          <a:ext cx="2836154" cy="11344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RNA-SEQ</a:t>
          </a:r>
        </a:p>
      </dsp:txBody>
      <dsp:txXfrm>
        <a:off x="5674636" y="86539"/>
        <a:ext cx="1701693" cy="1134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167-DB57-4109-97A8-7CCC2F4A87BE}">
      <dsp:nvSpPr>
        <dsp:cNvPr id="0" name=""/>
        <dsp:cNvSpPr/>
      </dsp:nvSpPr>
      <dsp:spPr>
        <a:xfrm>
          <a:off x="2327" y="86539"/>
          <a:ext cx="2836154" cy="11344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CRISPR</a:t>
          </a:r>
        </a:p>
      </dsp:txBody>
      <dsp:txXfrm>
        <a:off x="569558" y="86539"/>
        <a:ext cx="1701693" cy="1134461"/>
      </dsp:txXfrm>
    </dsp:sp>
    <dsp:sp modelId="{D4311A86-42F0-4F06-B933-FA9F7C3695A3}">
      <dsp:nvSpPr>
        <dsp:cNvPr id="0" name=""/>
        <dsp:cNvSpPr/>
      </dsp:nvSpPr>
      <dsp:spPr>
        <a:xfrm>
          <a:off x="2554866" y="86539"/>
          <a:ext cx="2836154" cy="11344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BioID</a:t>
          </a:r>
          <a:endParaRPr lang="en-US" sz="4000" b="1" kern="1200" dirty="0"/>
        </a:p>
      </dsp:txBody>
      <dsp:txXfrm>
        <a:off x="3122097" y="86539"/>
        <a:ext cx="1701693" cy="1134461"/>
      </dsp:txXfrm>
    </dsp:sp>
    <dsp:sp modelId="{4EB78909-B580-4B77-930C-3D007721A8DE}">
      <dsp:nvSpPr>
        <dsp:cNvPr id="0" name=""/>
        <dsp:cNvSpPr/>
      </dsp:nvSpPr>
      <dsp:spPr>
        <a:xfrm>
          <a:off x="5107405" y="86539"/>
          <a:ext cx="2836154" cy="11344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LC/MS</a:t>
          </a:r>
        </a:p>
      </dsp:txBody>
      <dsp:txXfrm>
        <a:off x="5674636" y="86539"/>
        <a:ext cx="1701693" cy="113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92CE-4050-453A-83D1-43148BA3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2AB42-6069-46A7-B452-85E339FE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496E4-A167-4037-9FC5-9087B762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4F17-A836-4B33-830D-1DBABFDF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4C16-B58B-4F42-A1CD-327F9FFE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4F04-EBDA-4FCF-BB20-A637D432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1EF07-CB44-488A-8FDE-CB17A7187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7BAD-0CE0-4F28-BD26-6A1AD90D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7C52-700D-4B1B-9D1C-A6B5FB65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5119-910D-494F-91ED-78E2FB49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1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28F37-56B6-4FF2-8A0E-E0E0A527B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F1A19-81DB-447A-9CB8-1EB5E4B8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F686-D341-4FB4-B048-CEF102D9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F6166-602F-4BCF-85B0-284BFE60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EA9D-DF69-49EF-8A26-198920C9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7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1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09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AD52-19E2-4F2F-9239-12DBDC06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0D94-B4FB-487F-B56F-75597319B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56089-DAB6-425E-953E-4D415C64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E536-A7A1-4B89-94C7-8465FAA3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B09D-7AC7-4687-BDBB-833EA61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1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0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9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7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2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4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2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0754-2342-4AC7-9929-C61BAD1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219F1-4A7D-419A-96CC-2795021B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7F9E-7457-4BDB-B9E5-CEE1F35C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CB4F-0D70-491B-9AAB-86E06F24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18DD-676A-4003-9E1D-D30503D6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5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8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3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9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4332-C047-46D7-85F8-0C634DF6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0A0A-87BA-4E17-A3BB-325E2C6E5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D4E83-CF35-408A-B87C-F90CAA83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E96E-236B-4A49-80EE-8F6E632E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73E7-99F4-41F4-A4C8-F86F6B9A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8BCB-1BCC-4545-9143-461E5E0F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4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E984-0775-4F96-A681-F3094498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86CB-551D-46EF-B95E-8A222EEEE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A32C0-1915-459A-BEBD-1B35F670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15A74-420B-4BAE-8206-5FFFFF5A4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9336F-605B-43A5-B26E-CE038D19C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C0A8E-C16F-4CC9-B018-4974D119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F68D1-8561-4223-A6E9-0256A06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CD758-01E7-4B25-A90A-3321A1E8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162F-5CDC-40B5-A050-2C152211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3524A-2D75-40DF-8637-5ECD4945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02163-0A10-4B00-A1CE-F8BB8BE9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7F27E-26D4-448B-9873-4A54F5AB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E3C7C-67A8-481F-8DCC-506AF577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0A3AF-4433-4949-8B67-F542E2A3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94623-1F84-4BA5-A7D1-DBD749C2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5F98-2184-4307-8662-4A8BF716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B5B8-F520-47D7-915E-E15872FB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0EF01-7411-44BE-9577-CF4E8F57A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7402D-9A45-458E-9A5E-A4B181C1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FDB13-1B1E-4080-8C92-380940CC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E2065-CC29-4B68-9C9E-E785B9D9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C9C1-E2F2-4F74-AF60-C9FA5662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EE8C7-029F-415D-BC95-2836E9DFC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6AD80-12D4-4106-8B23-C97C4BCF9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4EB53-B6F6-4558-A392-205A5ECE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47DF-7130-4C90-BAAA-7987A31B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4B2F5-F953-47C0-91E6-0095ACB7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01661-0F30-467A-925F-5F224BC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33F80-3D09-43F3-80E3-DBA718F5D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A534-A766-4B68-AFFC-3E2191BFA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0A4F-6E9E-4D6A-9BDD-D9882BDFF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1A57-8C03-4BB6-BADD-36345D410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9151-7844-43D5-979C-BB2BEA5A9EA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7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9.jpg"/><Relationship Id="rId9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60.svg"/><Relationship Id="rId3" Type="http://schemas.openxmlformats.org/officeDocument/2006/relationships/image" Target="../media/image7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6.png"/><Relationship Id="rId16" Type="http://schemas.openxmlformats.org/officeDocument/2006/relationships/image" Target="../media/image58.pn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62.svg"/><Relationship Id="rId3" Type="http://schemas.openxmlformats.org/officeDocument/2006/relationships/image" Target="../media/image7.sv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3.jp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7.png"/><Relationship Id="rId10" Type="http://schemas.openxmlformats.org/officeDocument/2006/relationships/image" Target="../media/image47.svg"/><Relationship Id="rId4" Type="http://schemas.openxmlformats.org/officeDocument/2006/relationships/diagramData" Target="../diagrams/data2.xml"/><Relationship Id="rId9" Type="http://schemas.openxmlformats.org/officeDocument/2006/relationships/image" Target="../media/image46.png"/><Relationship Id="rId14" Type="http://schemas.openxmlformats.org/officeDocument/2006/relationships/image" Target="../media/image6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54.png"/><Relationship Id="rId18" Type="http://schemas.openxmlformats.org/officeDocument/2006/relationships/image" Target="../media/image49.svg"/><Relationship Id="rId3" Type="http://schemas.openxmlformats.org/officeDocument/2006/relationships/image" Target="../media/image7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72.svg"/><Relationship Id="rId17" Type="http://schemas.openxmlformats.org/officeDocument/2006/relationships/image" Target="../media/image46.png"/><Relationship Id="rId2" Type="http://schemas.openxmlformats.org/officeDocument/2006/relationships/image" Target="../media/image6.png"/><Relationship Id="rId16" Type="http://schemas.openxmlformats.org/officeDocument/2006/relationships/image" Target="../media/image74.sv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2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56.png"/><Relationship Id="rId10" Type="http://schemas.openxmlformats.org/officeDocument/2006/relationships/image" Target="../media/image71.svg"/><Relationship Id="rId19" Type="http://schemas.openxmlformats.org/officeDocument/2006/relationships/image" Target="../media/image75.jpg"/><Relationship Id="rId4" Type="http://schemas.openxmlformats.org/officeDocument/2006/relationships/diagramData" Target="../diagrams/data3.xml"/><Relationship Id="rId9" Type="http://schemas.openxmlformats.org/officeDocument/2006/relationships/image" Target="../media/image50.png"/><Relationship Id="rId14" Type="http://schemas.openxmlformats.org/officeDocument/2006/relationships/image" Target="../media/image7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Relationship Id="rId9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6.JPG"/><Relationship Id="rId7" Type="http://schemas.openxmlformats.org/officeDocument/2006/relationships/image" Target="../media/image90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Relationship Id="rId9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freepik.com/freie-ikonen/bar-seitenansicht-silhouette_318-42619.jpg" TargetMode="External"/><Relationship Id="rId13" Type="http://schemas.openxmlformats.org/officeDocument/2006/relationships/hyperlink" Target="https://upload.wikimedia.org/wikipedia/commons/thumb/d/d8/Person_icon_BLACK-01.svg/721px-Person_icon_BLACK-01.svg.png" TargetMode="External"/><Relationship Id="rId18" Type="http://schemas.openxmlformats.org/officeDocument/2006/relationships/hyperlink" Target="https://d30y9cdsu7xlg0.cloudfront.net/png/40840-200.png" TargetMode="External"/><Relationship Id="rId3" Type="http://schemas.openxmlformats.org/officeDocument/2006/relationships/hyperlink" Target="https://genetics.wisc.edu/distinguished-lectures-in-science-daniel-colon-ramos/" TargetMode="External"/><Relationship Id="rId21" Type="http://schemas.openxmlformats.org/officeDocument/2006/relationships/hyperlink" Target="https://www.genome.gov/sites/default/files/tg/en/illustration/zebrafish.jpg" TargetMode="External"/><Relationship Id="rId7" Type="http://schemas.openxmlformats.org/officeDocument/2006/relationships/hyperlink" Target="https://images.medindia.net/patientinfo/950_400/symptoms-signs-of-bicuspid-aortic-valve.jpg" TargetMode="External"/><Relationship Id="rId12" Type="http://schemas.openxmlformats.org/officeDocument/2006/relationships/hyperlink" Target="http://imageog.flaticon.com/icons/png/512/47/47240.png?size=1200x630f&amp;pad=10,10,10,10&amp;ext=png&amp;bg=FFFFFFFF" TargetMode="External"/><Relationship Id="rId17" Type="http://schemas.openxmlformats.org/officeDocument/2006/relationships/hyperlink" Target="https://media.istockphoto.com/vectors/vector-set-of-black-aquarium-fish-silhouettes-with-text-vector-id1145856310?k=6&amp;m=1145856310&amp;s=612x612&amp;w=0&amp;h=gOnb4kwuztGEmfrxQpe4RoNNW3OkwoTyLOnIHelnWYE=" TargetMode="External"/><Relationship Id="rId2" Type="http://schemas.openxmlformats.org/officeDocument/2006/relationships/hyperlink" Target="https://healthblog.uofmhealth.org/Mens-Heart-Disease-Risks-Signs-perfcon" TargetMode="External"/><Relationship Id="rId16" Type="http://schemas.openxmlformats.org/officeDocument/2006/relationships/hyperlink" Target="https://image.shutterstock.com/image-photo/image-450w-59417659.jpg" TargetMode="External"/><Relationship Id="rId20" Type="http://schemas.openxmlformats.org/officeDocument/2006/relationships/hyperlink" Target="https://doi.org/10.1159/0003629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hnmuirhealth.com/content/dam/jmh/Dept-Specific/cardiac-services/as_hearts.jpg" TargetMode="External"/><Relationship Id="rId11" Type="http://schemas.openxmlformats.org/officeDocument/2006/relationships/hyperlink" Target="https://photos.gograph.com/thumbs/CSP/CSP418/bat-silhouette-stock-illustration_k19082699.jpg" TargetMode="External"/><Relationship Id="rId24" Type="http://schemas.openxmlformats.org/officeDocument/2006/relationships/hyperlink" Target="https://phys.org/news/2019-04-brb-seq-quick-cheaper-future-rna.html" TargetMode="External"/><Relationship Id="rId5" Type="http://schemas.openxmlformats.org/officeDocument/2006/relationships/hyperlink" Target="https://www.heart-valve-surgery.com/Images/bicuspid-aortic-valve-comparison.jpg" TargetMode="External"/><Relationship Id="rId15" Type="http://schemas.openxmlformats.org/officeDocument/2006/relationships/hyperlink" Target="https://image.freepik.com/free-icon/chicken-symbol_318-10389.jpg" TargetMode="External"/><Relationship Id="rId23" Type="http://schemas.openxmlformats.org/officeDocument/2006/relationships/hyperlink" Target="https://www.the-scientist.com/news-opinion/rnais-future-in-drug-target-screening-31651" TargetMode="External"/><Relationship Id="rId10" Type="http://schemas.openxmlformats.org/officeDocument/2006/relationships/hyperlink" Target="http://imageog.flaticon.com/icons/png/512/47/47096.png?size=1200x630f&amp;pad=10,10,10,10&amp;ext=png&amp;bg=FFFFFFFF" TargetMode="External"/><Relationship Id="rId19" Type="http://schemas.openxmlformats.org/officeDocument/2006/relationships/hyperlink" Target="https://imageog.flaticon.com/icons/png/512/47/47217.png?size=1200x630f&amp;pad=10,10,10,10&amp;ext=png&amp;bg=FFFFFFFF" TargetMode="External"/><Relationship Id="rId4" Type="http://schemas.openxmlformats.org/officeDocument/2006/relationships/hyperlink" Target="https://www.mayoclinic.org/diseases-conditions/aortic-valve-disease/symptoms-causes/syc-20355117" TargetMode="External"/><Relationship Id="rId9" Type="http://schemas.openxmlformats.org/officeDocument/2006/relationships/hyperlink" Target="https://image.flaticon.com/icons/svg/47/47197.svg" TargetMode="External"/><Relationship Id="rId14" Type="http://schemas.openxmlformats.org/officeDocument/2006/relationships/hyperlink" Target="https://image.freepik.com/free-icon/monkey_318-62892.png" TargetMode="External"/><Relationship Id="rId22" Type="http://schemas.openxmlformats.org/officeDocument/2006/relationships/hyperlink" Target="https://www.mirusbio.com/assets/figures/crispr-rnp-delivery-approach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D9D69DC-881B-4D7A-893D-108072D2A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8" b="4827"/>
          <a:stretch/>
        </p:blipFill>
        <p:spPr>
          <a:xfrm>
            <a:off x="4318958" y="1315880"/>
            <a:ext cx="7873042" cy="5542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CA55D-D2CD-4882-B19B-F0EB44498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13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role of NOTCH1 in Aortic Valve Disease (AoVD1)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0EDDD-7A88-4468-A6E5-EF0BE74FB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6043" y="3269574"/>
            <a:ext cx="3491914" cy="107893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Mario Bertogliat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 564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701F82-43EE-4DCA-AE74-51D81798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5816"/>
            <a:ext cx="3249449" cy="13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E68E89-DDBE-4649-985F-1B767AE7FDE0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my primary goal?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C2AD-021C-4EEE-A152-AAEAD7BF7F7A}"/>
              </a:ext>
            </a:extLst>
          </p:cNvPr>
          <p:cNvSpPr txBox="1"/>
          <p:nvPr/>
        </p:nvSpPr>
        <p:spPr>
          <a:xfrm>
            <a:off x="1177504" y="1075427"/>
            <a:ext cx="983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Determine the role of NOTCH1 in aortic valve formation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3215A9-A0B4-41C4-B8F0-4585C479B08E}"/>
              </a:ext>
            </a:extLst>
          </p:cNvPr>
          <p:cNvSpPr/>
          <p:nvPr/>
        </p:nvSpPr>
        <p:spPr>
          <a:xfrm>
            <a:off x="239767" y="2277374"/>
            <a:ext cx="3622027" cy="409754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F6593F-1AE4-475D-800F-49CE34DDD77C}"/>
              </a:ext>
            </a:extLst>
          </p:cNvPr>
          <p:cNvSpPr/>
          <p:nvPr/>
        </p:nvSpPr>
        <p:spPr>
          <a:xfrm>
            <a:off x="4284986" y="2277374"/>
            <a:ext cx="3622027" cy="4097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6FAE8B-DA1D-43DA-84F9-4C212F341787}"/>
              </a:ext>
            </a:extLst>
          </p:cNvPr>
          <p:cNvSpPr/>
          <p:nvPr/>
        </p:nvSpPr>
        <p:spPr>
          <a:xfrm>
            <a:off x="8330205" y="2277373"/>
            <a:ext cx="3622027" cy="409754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758EE-845C-44E8-8DD0-DFB71AB2026E}"/>
              </a:ext>
            </a:extLst>
          </p:cNvPr>
          <p:cNvSpPr txBox="1"/>
          <p:nvPr/>
        </p:nvSpPr>
        <p:spPr>
          <a:xfrm>
            <a:off x="239767" y="2277373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cs typeface="Arial" panose="020B0604020202020204" pitchFamily="34" charset="0"/>
              </a:rPr>
              <a:t>AIM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9EC87-7FE9-4DBA-8791-E810CB5C14F2}"/>
              </a:ext>
            </a:extLst>
          </p:cNvPr>
          <p:cNvSpPr txBox="1"/>
          <p:nvPr/>
        </p:nvSpPr>
        <p:spPr>
          <a:xfrm>
            <a:off x="4284986" y="2277373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cs typeface="Arial" panose="020B0604020202020204" pitchFamily="34" charset="0"/>
              </a:rPr>
              <a:t>AIM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6B9B2-3B3F-4AC2-A237-EB12D8A4A6F8}"/>
              </a:ext>
            </a:extLst>
          </p:cNvPr>
          <p:cNvSpPr txBox="1"/>
          <p:nvPr/>
        </p:nvSpPr>
        <p:spPr>
          <a:xfrm>
            <a:off x="8330205" y="2277373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cs typeface="Arial" panose="020B0604020202020204" pitchFamily="34" charset="0"/>
              </a:rPr>
              <a:t>AIM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8157E-C59E-46DF-8817-A9977D517EAF}"/>
              </a:ext>
            </a:extLst>
          </p:cNvPr>
          <p:cNvSpPr txBox="1"/>
          <p:nvPr/>
        </p:nvSpPr>
        <p:spPr>
          <a:xfrm>
            <a:off x="304809" y="2800593"/>
            <a:ext cx="34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Identify and mutate conserved amino acids in NOTCH1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4AC59-1C67-45D9-BD07-DF82D0B02036}"/>
              </a:ext>
            </a:extLst>
          </p:cNvPr>
          <p:cNvSpPr txBox="1"/>
          <p:nvPr/>
        </p:nvSpPr>
        <p:spPr>
          <a:xfrm>
            <a:off x="8395250" y="2685168"/>
            <a:ext cx="34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Compare protein interactions of WT and mutant NOTCH1 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FDDFB-DD5F-4A37-9514-7736CE5A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3" y="4239697"/>
            <a:ext cx="3101531" cy="161786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C3B2D74-8023-4D7B-879D-B185913C6B58}"/>
              </a:ext>
            </a:extLst>
          </p:cNvPr>
          <p:cNvSpPr/>
          <p:nvPr/>
        </p:nvSpPr>
        <p:spPr>
          <a:xfrm>
            <a:off x="376130" y="4235975"/>
            <a:ext cx="626853" cy="143008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F3E060-E33A-4BD6-9FEE-ADE79F0A9253}"/>
              </a:ext>
            </a:extLst>
          </p:cNvPr>
          <p:cNvSpPr/>
          <p:nvPr/>
        </p:nvSpPr>
        <p:spPr>
          <a:xfrm>
            <a:off x="376130" y="5461658"/>
            <a:ext cx="729999" cy="143008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Needle">
            <a:extLst>
              <a:ext uri="{FF2B5EF4-FFF2-40B4-BE49-F238E27FC236}">
                <a16:creationId xmlns:a16="http://schemas.microsoft.com/office/drawing/2014/main" id="{9984C1B4-C4F0-4392-96F8-E5610C0FD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617941">
            <a:off x="1258824" y="5525356"/>
            <a:ext cx="914400" cy="9144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85E3D365-4FA8-41CB-BBB3-1F2FD96D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00" y="3976682"/>
            <a:ext cx="2402235" cy="21438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171B9E-50E7-448B-AF70-21E8B05566CC}"/>
              </a:ext>
            </a:extLst>
          </p:cNvPr>
          <p:cNvSpPr txBox="1"/>
          <p:nvPr/>
        </p:nvSpPr>
        <p:spPr>
          <a:xfrm>
            <a:off x="4350027" y="2800593"/>
            <a:ext cx="34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Identify expression changes in response to NOTCH1 knockdown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C65AAE7-9092-42A4-8828-1F6EF62DF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704" y="4026587"/>
            <a:ext cx="2096586" cy="2044087"/>
          </a:xfrm>
          <a:prstGeom prst="rect">
            <a:avLst/>
          </a:prstGeom>
        </p:spPr>
      </p:pic>
      <p:pic>
        <p:nvPicPr>
          <p:cNvPr id="22" name="Graphic 21" descr="Heart organ">
            <a:extLst>
              <a:ext uri="{FF2B5EF4-FFF2-40B4-BE49-F238E27FC236}">
                <a16:creationId xmlns:a16="http://schemas.microsoft.com/office/drawing/2014/main" id="{847744C7-D0EB-4D40-9EAA-1522CB328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79414F3-0B06-46C0-9064-EDAF09DB6AF7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1138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1ED38-CD12-4B62-A9DE-A882EB1ADBB0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Hypothesis 1: Conserved NOTCH1 residues are critical to aortic valve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CF131-91FC-42C7-8FA0-243A3FFBE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54" b="8767"/>
          <a:stretch/>
        </p:blipFill>
        <p:spPr>
          <a:xfrm>
            <a:off x="3342390" y="1949024"/>
            <a:ext cx="5507220" cy="29599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148557-C263-4116-9610-C0A5E613C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10" y="1563406"/>
            <a:ext cx="2556356" cy="3731181"/>
          </a:xfrm>
          <a:prstGeom prst="rect">
            <a:avLst/>
          </a:prstGeom>
        </p:spPr>
      </p:pic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53B96770-44AE-46C8-B6C0-3124F8BD7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34" y="2590061"/>
            <a:ext cx="2799362" cy="1677868"/>
          </a:xfrm>
          <a:prstGeom prst="rect">
            <a:avLst/>
          </a:prstGeom>
        </p:spPr>
      </p:pic>
      <p:pic>
        <p:nvPicPr>
          <p:cNvPr id="7" name="Graphic 6" descr="Needle">
            <a:extLst>
              <a:ext uri="{FF2B5EF4-FFF2-40B4-BE49-F238E27FC236}">
                <a16:creationId xmlns:a16="http://schemas.microsoft.com/office/drawing/2014/main" id="{BDBA1C64-1D09-4E9D-8EFE-42F97598E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17941">
            <a:off x="10471836" y="3864350"/>
            <a:ext cx="914400" cy="914400"/>
          </a:xfrm>
          <a:prstGeom prst="rect">
            <a:avLst/>
          </a:prstGeom>
        </p:spPr>
      </p:pic>
      <p:pic>
        <p:nvPicPr>
          <p:cNvPr id="8" name="Graphic 7" descr="Heart organ">
            <a:extLst>
              <a:ext uri="{FF2B5EF4-FFF2-40B4-BE49-F238E27FC236}">
                <a16:creationId xmlns:a16="http://schemas.microsoft.com/office/drawing/2014/main" id="{4B954FF4-3BA4-4BFE-B7F6-3CFF8CB96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BD60DC1-BF91-4FAF-A64F-5E5E15D98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612841"/>
              </p:ext>
            </p:extLst>
          </p:nvPr>
        </p:nvGraphicFramePr>
        <p:xfrm>
          <a:off x="714585" y="5410896"/>
          <a:ext cx="7945888" cy="13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491BC84-B996-4857-A261-3E40D2061DD0}"/>
              </a:ext>
            </a:extLst>
          </p:cNvPr>
          <p:cNvGrpSpPr/>
          <p:nvPr/>
        </p:nvGrpSpPr>
        <p:grpSpPr>
          <a:xfrm>
            <a:off x="8365020" y="5497435"/>
            <a:ext cx="2836154" cy="1134461"/>
            <a:chOff x="5107405" y="86539"/>
            <a:chExt cx="2836154" cy="1134461"/>
          </a:xfrm>
          <a:solidFill>
            <a:schemeClr val="accent1">
              <a:lumMod val="50000"/>
            </a:schemeClr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6DBADB6-141D-4DCA-BEA2-6AAB198169B9}"/>
                </a:ext>
              </a:extLst>
            </p:cNvPr>
            <p:cNvSpPr/>
            <p:nvPr/>
          </p:nvSpPr>
          <p:spPr>
            <a:xfrm>
              <a:off x="5107405" y="86539"/>
              <a:ext cx="2836154" cy="11344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771C168B-EE4A-4B1E-8E18-8C71D856C0D5}"/>
                </a:ext>
              </a:extLst>
            </p:cNvPr>
            <p:cNvSpPr txBox="1"/>
            <p:nvPr/>
          </p:nvSpPr>
          <p:spPr>
            <a:xfrm>
              <a:off x="5520259" y="86539"/>
              <a:ext cx="2151162" cy="113446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4021" tIns="54674" rIns="54674" bIns="54674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1" dirty="0"/>
                <a:t>SCREEN</a:t>
              </a:r>
              <a:endParaRPr lang="en-US" sz="4100" b="1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4EA645E-BCDC-44AA-BCB3-5A97CB62F7E9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4253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BF628-1382-40CF-A9BD-4140CADC470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and mutate conserved NOTCH1 amino acids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355575-0559-4258-8BF3-D8EDDC925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0"/>
          <a:stretch/>
        </p:blipFill>
        <p:spPr>
          <a:xfrm>
            <a:off x="925003" y="947378"/>
            <a:ext cx="10341993" cy="37814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F0E8D3-B276-4D90-94F1-70DEC2A438A3}"/>
              </a:ext>
            </a:extLst>
          </p:cNvPr>
          <p:cNvSpPr/>
          <p:nvPr/>
        </p:nvSpPr>
        <p:spPr>
          <a:xfrm>
            <a:off x="3508075" y="638355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7CDC4B-7428-4732-9E37-D16E55A2A8B5}"/>
              </a:ext>
            </a:extLst>
          </p:cNvPr>
          <p:cNvSpPr/>
          <p:nvPr/>
        </p:nvSpPr>
        <p:spPr>
          <a:xfrm>
            <a:off x="3955442" y="638354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EF6C53-2201-4657-A3C5-909B9D1F89C7}"/>
              </a:ext>
            </a:extLst>
          </p:cNvPr>
          <p:cNvSpPr/>
          <p:nvPr/>
        </p:nvSpPr>
        <p:spPr>
          <a:xfrm>
            <a:off x="4641243" y="638354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CCE57E-BF46-40BF-9949-72EB55E92814}"/>
              </a:ext>
            </a:extLst>
          </p:cNvPr>
          <p:cNvSpPr/>
          <p:nvPr/>
        </p:nvSpPr>
        <p:spPr>
          <a:xfrm>
            <a:off x="5327044" y="638354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A5EA14-A924-4076-A1E3-418D4EBFC9D5}"/>
              </a:ext>
            </a:extLst>
          </p:cNvPr>
          <p:cNvSpPr/>
          <p:nvPr/>
        </p:nvSpPr>
        <p:spPr>
          <a:xfrm>
            <a:off x="6012845" y="638354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48FA5E-16A0-49A5-967F-A56A86560C4A}"/>
              </a:ext>
            </a:extLst>
          </p:cNvPr>
          <p:cNvSpPr/>
          <p:nvPr/>
        </p:nvSpPr>
        <p:spPr>
          <a:xfrm>
            <a:off x="7156174" y="638354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9A486E-FAF6-4794-A947-4104B3647AE3}"/>
              </a:ext>
            </a:extLst>
          </p:cNvPr>
          <p:cNvSpPr/>
          <p:nvPr/>
        </p:nvSpPr>
        <p:spPr>
          <a:xfrm>
            <a:off x="7635166" y="638354"/>
            <a:ext cx="461699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261758-A44A-442F-86AD-AC0BBF6D1347}"/>
              </a:ext>
            </a:extLst>
          </p:cNvPr>
          <p:cNvSpPr/>
          <p:nvPr/>
        </p:nvSpPr>
        <p:spPr>
          <a:xfrm>
            <a:off x="8534817" y="638354"/>
            <a:ext cx="461699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5934D3-1F19-4BCE-843A-A14355BC2CDA}"/>
              </a:ext>
            </a:extLst>
          </p:cNvPr>
          <p:cNvSpPr/>
          <p:nvPr/>
        </p:nvSpPr>
        <p:spPr>
          <a:xfrm>
            <a:off x="9434468" y="638354"/>
            <a:ext cx="224287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B67F08-1480-4824-AE77-1F150882CD13}"/>
              </a:ext>
            </a:extLst>
          </p:cNvPr>
          <p:cNvSpPr/>
          <p:nvPr/>
        </p:nvSpPr>
        <p:spPr>
          <a:xfrm>
            <a:off x="9918290" y="638354"/>
            <a:ext cx="442452" cy="439947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BD17F7-C459-4355-AE92-66287C99BE98}"/>
              </a:ext>
            </a:extLst>
          </p:cNvPr>
          <p:cNvSpPr txBox="1"/>
          <p:nvPr/>
        </p:nvSpPr>
        <p:spPr>
          <a:xfrm>
            <a:off x="402613" y="5116016"/>
            <a:ext cx="50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Clustal Alignment Site 1071-1105</a:t>
            </a:r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5D802007-EF20-498A-B9CC-D8F3056CBF92}"/>
              </a:ext>
            </a:extLst>
          </p:cNvPr>
          <p:cNvSpPr/>
          <p:nvPr/>
        </p:nvSpPr>
        <p:spPr>
          <a:xfrm>
            <a:off x="3461673" y="622913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B0AF1E9F-827E-49EB-AF9E-B81AB007DA32}"/>
              </a:ext>
            </a:extLst>
          </p:cNvPr>
          <p:cNvSpPr/>
          <p:nvPr/>
        </p:nvSpPr>
        <p:spPr>
          <a:xfrm>
            <a:off x="3892913" y="637661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77655ED-CE02-4341-8D91-840A7A78269B}"/>
              </a:ext>
            </a:extLst>
          </p:cNvPr>
          <p:cNvSpPr/>
          <p:nvPr/>
        </p:nvSpPr>
        <p:spPr>
          <a:xfrm>
            <a:off x="4594841" y="637660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010EC518-5F77-42AE-AA1A-C38F8A806FC2}"/>
              </a:ext>
            </a:extLst>
          </p:cNvPr>
          <p:cNvSpPr/>
          <p:nvPr/>
        </p:nvSpPr>
        <p:spPr>
          <a:xfrm>
            <a:off x="5273116" y="630287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0881808D-6DEF-4C2E-8738-AE5AEDBE6BBF}"/>
              </a:ext>
            </a:extLst>
          </p:cNvPr>
          <p:cNvSpPr/>
          <p:nvPr/>
        </p:nvSpPr>
        <p:spPr>
          <a:xfrm>
            <a:off x="5958917" y="637659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1700D99D-80F4-4BC9-8C28-006BD7314A47}"/>
              </a:ext>
            </a:extLst>
          </p:cNvPr>
          <p:cNvSpPr/>
          <p:nvPr/>
        </p:nvSpPr>
        <p:spPr>
          <a:xfrm>
            <a:off x="7591429" y="622912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E925FDAE-E760-4BD8-87FE-3A92F150E93E}"/>
              </a:ext>
            </a:extLst>
          </p:cNvPr>
          <p:cNvSpPr/>
          <p:nvPr/>
        </p:nvSpPr>
        <p:spPr>
          <a:xfrm>
            <a:off x="8724597" y="630286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7F4EEA8A-5166-4A4A-884F-341C0CE1B97D}"/>
              </a:ext>
            </a:extLst>
          </p:cNvPr>
          <p:cNvSpPr/>
          <p:nvPr/>
        </p:nvSpPr>
        <p:spPr>
          <a:xfrm>
            <a:off x="9388066" y="630285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982A2FC0-F10E-47A9-97C1-A8670405972A}"/>
              </a:ext>
            </a:extLst>
          </p:cNvPr>
          <p:cNvSpPr/>
          <p:nvPr/>
        </p:nvSpPr>
        <p:spPr>
          <a:xfrm>
            <a:off x="10088673" y="622911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13057BFE-C860-4058-AF83-FDF4F159C752}"/>
              </a:ext>
            </a:extLst>
          </p:cNvPr>
          <p:cNvSpPr/>
          <p:nvPr/>
        </p:nvSpPr>
        <p:spPr>
          <a:xfrm>
            <a:off x="3508075" y="5986594"/>
            <a:ext cx="317090" cy="3097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27DD31-AF08-46A9-8630-25CDE4B3A6FC}"/>
              </a:ext>
            </a:extLst>
          </p:cNvPr>
          <p:cNvSpPr txBox="1"/>
          <p:nvPr/>
        </p:nvSpPr>
        <p:spPr>
          <a:xfrm>
            <a:off x="3757720" y="5910621"/>
            <a:ext cx="50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Possible Cysteine-Glycine Motif</a:t>
            </a:r>
          </a:p>
        </p:txBody>
      </p:sp>
      <p:pic>
        <p:nvPicPr>
          <p:cNvPr id="49" name="Graphic 48" descr="Heart organ">
            <a:extLst>
              <a:ext uri="{FF2B5EF4-FFF2-40B4-BE49-F238E27FC236}">
                <a16:creationId xmlns:a16="http://schemas.microsoft.com/office/drawing/2014/main" id="{D98C6A89-3EBF-4E35-BE8C-C7EEE352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5BFC0B9-AA7F-4E7A-A675-9FBFF4369666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3126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472CF-099D-4724-B0B2-69F36B4F2D3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and mutate conserved NOTCH1 amino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782BB-720D-4CA0-B2D2-C4ABEFA32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"/>
          <a:stretch/>
        </p:blipFill>
        <p:spPr>
          <a:xfrm>
            <a:off x="341518" y="710137"/>
            <a:ext cx="4842540" cy="2258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A2FD1-CCCB-405E-B6C8-9DADD0D33ECD}"/>
              </a:ext>
            </a:extLst>
          </p:cNvPr>
          <p:cNvSpPr txBox="1"/>
          <p:nvPr/>
        </p:nvSpPr>
        <p:spPr>
          <a:xfrm>
            <a:off x="0" y="3075038"/>
            <a:ext cx="46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Clustal Alignment Site 1580-1605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3B71D-FA3F-44E0-B9FF-CF6C0415D5E1}"/>
              </a:ext>
            </a:extLst>
          </p:cNvPr>
          <p:cNvSpPr/>
          <p:nvPr/>
        </p:nvSpPr>
        <p:spPr>
          <a:xfrm>
            <a:off x="1696066" y="584775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6F9D00-E4D5-4E16-86D0-735C8EBF9918}"/>
              </a:ext>
            </a:extLst>
          </p:cNvPr>
          <p:cNvSpPr/>
          <p:nvPr/>
        </p:nvSpPr>
        <p:spPr>
          <a:xfrm>
            <a:off x="1966453" y="584775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1F3DB6-9931-4624-94ED-C24DB2BE4A71}"/>
              </a:ext>
            </a:extLst>
          </p:cNvPr>
          <p:cNvSpPr/>
          <p:nvPr/>
        </p:nvSpPr>
        <p:spPr>
          <a:xfrm>
            <a:off x="2504769" y="584775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420EC-5395-479A-AC6D-18A37240EAB8}"/>
              </a:ext>
            </a:extLst>
          </p:cNvPr>
          <p:cNvSpPr/>
          <p:nvPr/>
        </p:nvSpPr>
        <p:spPr>
          <a:xfrm>
            <a:off x="3153851" y="584775"/>
            <a:ext cx="148403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C8FFA9-DEF5-47FA-8E77-F6C0E26C2F62}"/>
              </a:ext>
            </a:extLst>
          </p:cNvPr>
          <p:cNvSpPr/>
          <p:nvPr/>
        </p:nvSpPr>
        <p:spPr>
          <a:xfrm>
            <a:off x="3598606" y="584774"/>
            <a:ext cx="24580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68D68-B91A-4292-A55E-6BC1F151DB36}"/>
              </a:ext>
            </a:extLst>
          </p:cNvPr>
          <p:cNvSpPr/>
          <p:nvPr/>
        </p:nvSpPr>
        <p:spPr>
          <a:xfrm>
            <a:off x="3957331" y="584775"/>
            <a:ext cx="314786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33825B-7D4D-449F-B6E2-A17ED732DD5F}"/>
              </a:ext>
            </a:extLst>
          </p:cNvPr>
          <p:cNvSpPr/>
          <p:nvPr/>
        </p:nvSpPr>
        <p:spPr>
          <a:xfrm>
            <a:off x="5080820" y="58477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F5AB12-8EA1-4887-B969-A5E3001C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18" y="3685255"/>
            <a:ext cx="4842540" cy="2193159"/>
          </a:xfrm>
          <a:prstGeom prst="rect">
            <a:avLst/>
          </a:prstGeom>
        </p:spPr>
      </p:pic>
      <p:pic>
        <p:nvPicPr>
          <p:cNvPr id="16" name="Picture 1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36EC21-C525-4F7E-8898-561A486AF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75" y="768022"/>
            <a:ext cx="6423574" cy="1599094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8" name="Picture 1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80EE9B4-0992-4B54-B001-5CF3EDC7B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74" y="2506323"/>
            <a:ext cx="6423572" cy="1599094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20" name="Picture 1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0CCF40E-CE93-4336-8662-88A1D20F0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74" y="4244624"/>
            <a:ext cx="6423566" cy="1599093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167423-E82A-4199-B19B-7FCED9176D6E}"/>
              </a:ext>
            </a:extLst>
          </p:cNvPr>
          <p:cNvSpPr txBox="1"/>
          <p:nvPr/>
        </p:nvSpPr>
        <p:spPr>
          <a:xfrm>
            <a:off x="0" y="6042392"/>
            <a:ext cx="46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Clustal Alignment Site 942-968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65FBC6-DA69-4F73-8607-85D4609CAB20}"/>
              </a:ext>
            </a:extLst>
          </p:cNvPr>
          <p:cNvSpPr/>
          <p:nvPr/>
        </p:nvSpPr>
        <p:spPr>
          <a:xfrm>
            <a:off x="1606114" y="3536703"/>
            <a:ext cx="252183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B1BD17-DAC4-45ED-B77B-C1BEE616B0CC}"/>
              </a:ext>
            </a:extLst>
          </p:cNvPr>
          <p:cNvSpPr/>
          <p:nvPr/>
        </p:nvSpPr>
        <p:spPr>
          <a:xfrm>
            <a:off x="2139667" y="3536703"/>
            <a:ext cx="116835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5E5D60-B3F4-45CB-8998-3A81EEAB4F1B}"/>
              </a:ext>
            </a:extLst>
          </p:cNvPr>
          <p:cNvSpPr/>
          <p:nvPr/>
        </p:nvSpPr>
        <p:spPr>
          <a:xfrm>
            <a:off x="2421040" y="3536701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7A6693-2C23-46C2-A6E0-CA50062C4165}"/>
              </a:ext>
            </a:extLst>
          </p:cNvPr>
          <p:cNvSpPr/>
          <p:nvPr/>
        </p:nvSpPr>
        <p:spPr>
          <a:xfrm>
            <a:off x="2676603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9E2CCA-DDCB-40D8-ACE6-2176DD7E4757}"/>
              </a:ext>
            </a:extLst>
          </p:cNvPr>
          <p:cNvSpPr/>
          <p:nvPr/>
        </p:nvSpPr>
        <p:spPr>
          <a:xfrm>
            <a:off x="3078840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420515-3436-48AE-ABBF-E3447E29038F}"/>
              </a:ext>
            </a:extLst>
          </p:cNvPr>
          <p:cNvSpPr/>
          <p:nvPr/>
        </p:nvSpPr>
        <p:spPr>
          <a:xfrm>
            <a:off x="3339204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2B5D4-F987-4873-B896-793CCFFFFFCF}"/>
              </a:ext>
            </a:extLst>
          </p:cNvPr>
          <p:cNvSpPr/>
          <p:nvPr/>
        </p:nvSpPr>
        <p:spPr>
          <a:xfrm>
            <a:off x="3598147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0CA4CF-4AE4-4E3B-8BC4-AEA50827CCAF}"/>
              </a:ext>
            </a:extLst>
          </p:cNvPr>
          <p:cNvSpPr/>
          <p:nvPr/>
        </p:nvSpPr>
        <p:spPr>
          <a:xfrm>
            <a:off x="3868841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8A0D20-0FC4-4B8E-B562-E1AA56F5E539}"/>
              </a:ext>
            </a:extLst>
          </p:cNvPr>
          <p:cNvSpPr/>
          <p:nvPr/>
        </p:nvSpPr>
        <p:spPr>
          <a:xfrm>
            <a:off x="4260594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98D2F8-1304-4D31-9756-BFF08FCD8251}"/>
              </a:ext>
            </a:extLst>
          </p:cNvPr>
          <p:cNvSpPr/>
          <p:nvPr/>
        </p:nvSpPr>
        <p:spPr>
          <a:xfrm>
            <a:off x="4665411" y="3527524"/>
            <a:ext cx="103238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162AD1-9951-4C4F-98D7-F6434C345E7A}"/>
              </a:ext>
            </a:extLst>
          </p:cNvPr>
          <p:cNvSpPr/>
          <p:nvPr/>
        </p:nvSpPr>
        <p:spPr>
          <a:xfrm>
            <a:off x="5056080" y="3527524"/>
            <a:ext cx="135351" cy="249026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Heart organ">
            <a:extLst>
              <a:ext uri="{FF2B5EF4-FFF2-40B4-BE49-F238E27FC236}">
                <a16:creationId xmlns:a16="http://schemas.microsoft.com/office/drawing/2014/main" id="{E0FD47B9-16B3-4068-B184-E1300E992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2AC6038-397F-4552-93FF-35F7905738F6}"/>
              </a:ext>
            </a:extLst>
          </p:cNvPr>
          <p:cNvSpPr txBox="1"/>
          <p:nvPr/>
        </p:nvSpPr>
        <p:spPr>
          <a:xfrm>
            <a:off x="6193260" y="5979392"/>
            <a:ext cx="463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Top 3 NOTCH1 motifs</a:t>
            </a: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B6DC1A22-34BF-4D4B-8BC1-AA557C3D3FC6}"/>
              </a:ext>
            </a:extLst>
          </p:cNvPr>
          <p:cNvSpPr/>
          <p:nvPr/>
        </p:nvSpPr>
        <p:spPr>
          <a:xfrm>
            <a:off x="5041410" y="351563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92B31E0B-B64A-4399-8A0D-DFC542A4778E}"/>
              </a:ext>
            </a:extLst>
          </p:cNvPr>
          <p:cNvSpPr/>
          <p:nvPr/>
        </p:nvSpPr>
        <p:spPr>
          <a:xfrm>
            <a:off x="3145707" y="55919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517778A5-E133-412D-B732-BF5EDD3F7DF3}"/>
              </a:ext>
            </a:extLst>
          </p:cNvPr>
          <p:cNvSpPr/>
          <p:nvPr/>
        </p:nvSpPr>
        <p:spPr>
          <a:xfrm>
            <a:off x="2471585" y="55919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0BAE408B-DDFC-49D8-A240-55C216414F95}"/>
              </a:ext>
            </a:extLst>
          </p:cNvPr>
          <p:cNvSpPr/>
          <p:nvPr/>
        </p:nvSpPr>
        <p:spPr>
          <a:xfrm>
            <a:off x="1935727" y="55281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D7E79A6E-E8C1-4AA9-B5EF-5258C3110971}"/>
              </a:ext>
            </a:extLst>
          </p:cNvPr>
          <p:cNvSpPr/>
          <p:nvPr/>
        </p:nvSpPr>
        <p:spPr>
          <a:xfrm>
            <a:off x="1666569" y="54615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1B225CE1-BCFA-4908-9B7B-4DC86AE1C5DA}"/>
              </a:ext>
            </a:extLst>
          </p:cNvPr>
          <p:cNvSpPr/>
          <p:nvPr/>
        </p:nvSpPr>
        <p:spPr>
          <a:xfrm>
            <a:off x="1584224" y="352127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8D93A8A6-3E88-4FCB-B9B1-8D07610B1E6C}"/>
              </a:ext>
            </a:extLst>
          </p:cNvPr>
          <p:cNvSpPr/>
          <p:nvPr/>
        </p:nvSpPr>
        <p:spPr>
          <a:xfrm>
            <a:off x="5048865" y="55919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EEB89574-49B8-491F-82D4-22B80F5569EE}"/>
              </a:ext>
            </a:extLst>
          </p:cNvPr>
          <p:cNvSpPr/>
          <p:nvPr/>
        </p:nvSpPr>
        <p:spPr>
          <a:xfrm>
            <a:off x="4095904" y="552613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F732F8B8-C1F5-44A2-9D88-E5EA36608579}"/>
              </a:ext>
            </a:extLst>
          </p:cNvPr>
          <p:cNvSpPr/>
          <p:nvPr/>
        </p:nvSpPr>
        <p:spPr>
          <a:xfrm>
            <a:off x="3682793" y="552613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17494726-C295-4243-ADAD-571F75ADC311}"/>
              </a:ext>
            </a:extLst>
          </p:cNvPr>
          <p:cNvSpPr/>
          <p:nvPr/>
        </p:nvSpPr>
        <p:spPr>
          <a:xfrm>
            <a:off x="3838115" y="3532320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EF436674-D33A-4B73-9A07-B709335A5584}"/>
              </a:ext>
            </a:extLst>
          </p:cNvPr>
          <p:cNvSpPr/>
          <p:nvPr/>
        </p:nvSpPr>
        <p:spPr>
          <a:xfrm>
            <a:off x="3572656" y="351563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E5BF3F9E-E027-46E9-B1E2-EB90656F101D}"/>
              </a:ext>
            </a:extLst>
          </p:cNvPr>
          <p:cNvSpPr/>
          <p:nvPr/>
        </p:nvSpPr>
        <p:spPr>
          <a:xfrm>
            <a:off x="2373110" y="352460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612CD782-14F7-4DA1-A9AF-197D1A281ECD}"/>
              </a:ext>
            </a:extLst>
          </p:cNvPr>
          <p:cNvSpPr/>
          <p:nvPr/>
        </p:nvSpPr>
        <p:spPr>
          <a:xfrm>
            <a:off x="3044331" y="352460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A152AB57-754C-4AA9-A949-71C777466F01}"/>
              </a:ext>
            </a:extLst>
          </p:cNvPr>
          <p:cNvSpPr/>
          <p:nvPr/>
        </p:nvSpPr>
        <p:spPr>
          <a:xfrm>
            <a:off x="4634685" y="3524605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7DF195B5-894A-4182-8B4E-09B1FA6F9008}"/>
              </a:ext>
            </a:extLst>
          </p:cNvPr>
          <p:cNvSpPr/>
          <p:nvPr/>
        </p:nvSpPr>
        <p:spPr>
          <a:xfrm>
            <a:off x="4236559" y="352460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3BCC2320-6310-480A-B7F9-817AC9190813}"/>
              </a:ext>
            </a:extLst>
          </p:cNvPr>
          <p:cNvSpPr/>
          <p:nvPr/>
        </p:nvSpPr>
        <p:spPr>
          <a:xfrm>
            <a:off x="7753963" y="608998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2FAB3596-0EFE-4CD0-A08C-F1755186B6B8}"/>
              </a:ext>
            </a:extLst>
          </p:cNvPr>
          <p:cNvSpPr/>
          <p:nvPr/>
        </p:nvSpPr>
        <p:spPr>
          <a:xfrm>
            <a:off x="7177548" y="608998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164EA84D-CD8C-4035-AC43-8ACF181646C1}"/>
              </a:ext>
            </a:extLst>
          </p:cNvPr>
          <p:cNvSpPr/>
          <p:nvPr/>
        </p:nvSpPr>
        <p:spPr>
          <a:xfrm>
            <a:off x="6386052" y="619760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8FF9BD91-7549-478B-B71C-A5B34343448E}"/>
              </a:ext>
            </a:extLst>
          </p:cNvPr>
          <p:cNvSpPr/>
          <p:nvPr/>
        </p:nvSpPr>
        <p:spPr>
          <a:xfrm>
            <a:off x="5940642" y="608998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79335BA4-9C33-4B4F-9667-FC3DEC87A9EF}"/>
              </a:ext>
            </a:extLst>
          </p:cNvPr>
          <p:cNvSpPr/>
          <p:nvPr/>
        </p:nvSpPr>
        <p:spPr>
          <a:xfrm>
            <a:off x="5581036" y="61280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2D18E1FF-8D26-411B-A29B-42610385AAF7}"/>
              </a:ext>
            </a:extLst>
          </p:cNvPr>
          <p:cNvSpPr/>
          <p:nvPr/>
        </p:nvSpPr>
        <p:spPr>
          <a:xfrm>
            <a:off x="10872183" y="62598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CC9D4F7A-ED45-4937-8F1D-D3A7F7FF3A5A}"/>
              </a:ext>
            </a:extLst>
          </p:cNvPr>
          <p:cNvSpPr/>
          <p:nvPr/>
        </p:nvSpPr>
        <p:spPr>
          <a:xfrm>
            <a:off x="10525431" y="619758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C78ED9EC-15ED-4CD4-8B40-B4F54D4D6995}"/>
              </a:ext>
            </a:extLst>
          </p:cNvPr>
          <p:cNvSpPr/>
          <p:nvPr/>
        </p:nvSpPr>
        <p:spPr>
          <a:xfrm>
            <a:off x="9798652" y="608998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C069C50F-0647-49EC-B548-13757D8A7F57}"/>
              </a:ext>
            </a:extLst>
          </p:cNvPr>
          <p:cNvSpPr/>
          <p:nvPr/>
        </p:nvSpPr>
        <p:spPr>
          <a:xfrm>
            <a:off x="9555725" y="61975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7D522DEB-D468-4BF1-B644-CC3F5C18E5EF}"/>
              </a:ext>
            </a:extLst>
          </p:cNvPr>
          <p:cNvSpPr/>
          <p:nvPr/>
        </p:nvSpPr>
        <p:spPr>
          <a:xfrm>
            <a:off x="8488100" y="61113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ED84074D-6A26-48F7-90BF-395B43123FE1}"/>
              </a:ext>
            </a:extLst>
          </p:cNvPr>
          <p:cNvSpPr/>
          <p:nvPr/>
        </p:nvSpPr>
        <p:spPr>
          <a:xfrm>
            <a:off x="7186763" y="235943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8C9CAD28-D753-45AF-8D5E-CC545CCA7D0F}"/>
              </a:ext>
            </a:extLst>
          </p:cNvPr>
          <p:cNvSpPr/>
          <p:nvPr/>
        </p:nvSpPr>
        <p:spPr>
          <a:xfrm>
            <a:off x="6843024" y="2360492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86486732-6942-4D09-A27A-A1E2D7E2659B}"/>
              </a:ext>
            </a:extLst>
          </p:cNvPr>
          <p:cNvSpPr/>
          <p:nvPr/>
        </p:nvSpPr>
        <p:spPr>
          <a:xfrm>
            <a:off x="6438438" y="2356295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06002728-3A5D-433D-9B7A-882659E4D7F8}"/>
              </a:ext>
            </a:extLst>
          </p:cNvPr>
          <p:cNvSpPr/>
          <p:nvPr/>
        </p:nvSpPr>
        <p:spPr>
          <a:xfrm>
            <a:off x="6094699" y="2367115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F9ACC04F-B482-4203-9403-B3C57B6E0F5D}"/>
              </a:ext>
            </a:extLst>
          </p:cNvPr>
          <p:cNvSpPr/>
          <p:nvPr/>
        </p:nvSpPr>
        <p:spPr>
          <a:xfrm>
            <a:off x="5839135" y="236711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5 Points 64">
            <a:extLst>
              <a:ext uri="{FF2B5EF4-FFF2-40B4-BE49-F238E27FC236}">
                <a16:creationId xmlns:a16="http://schemas.microsoft.com/office/drawing/2014/main" id="{BCE3C8E8-68F2-4894-A847-DBB2FB646EE6}"/>
              </a:ext>
            </a:extLst>
          </p:cNvPr>
          <p:cNvSpPr/>
          <p:nvPr/>
        </p:nvSpPr>
        <p:spPr>
          <a:xfrm>
            <a:off x="10499427" y="2367114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EDEB1433-E481-45C7-8FDB-B4E38237D6E5}"/>
              </a:ext>
            </a:extLst>
          </p:cNvPr>
          <p:cNvSpPr/>
          <p:nvPr/>
        </p:nvSpPr>
        <p:spPr>
          <a:xfrm>
            <a:off x="9401115" y="2367114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BF361059-3DC6-46E6-B004-5964047C6443}"/>
              </a:ext>
            </a:extLst>
          </p:cNvPr>
          <p:cNvSpPr/>
          <p:nvPr/>
        </p:nvSpPr>
        <p:spPr>
          <a:xfrm>
            <a:off x="9035197" y="2367114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5 Points 67">
            <a:extLst>
              <a:ext uri="{FF2B5EF4-FFF2-40B4-BE49-F238E27FC236}">
                <a16:creationId xmlns:a16="http://schemas.microsoft.com/office/drawing/2014/main" id="{52058661-58A3-44BF-B332-F8B44E29F723}"/>
              </a:ext>
            </a:extLst>
          </p:cNvPr>
          <p:cNvSpPr/>
          <p:nvPr/>
        </p:nvSpPr>
        <p:spPr>
          <a:xfrm>
            <a:off x="8652790" y="2367115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5 Points 68">
            <a:extLst>
              <a:ext uri="{FF2B5EF4-FFF2-40B4-BE49-F238E27FC236}">
                <a16:creationId xmlns:a16="http://schemas.microsoft.com/office/drawing/2014/main" id="{47FDF7C3-6781-462E-BFE7-CE05F8869DCA}"/>
              </a:ext>
            </a:extLst>
          </p:cNvPr>
          <p:cNvSpPr/>
          <p:nvPr/>
        </p:nvSpPr>
        <p:spPr>
          <a:xfrm>
            <a:off x="8023681" y="2356295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5 Points 69">
            <a:extLst>
              <a:ext uri="{FF2B5EF4-FFF2-40B4-BE49-F238E27FC236}">
                <a16:creationId xmlns:a16="http://schemas.microsoft.com/office/drawing/2014/main" id="{D98E3E48-4320-48E1-BE09-861483AA4D41}"/>
              </a:ext>
            </a:extLst>
          </p:cNvPr>
          <p:cNvSpPr/>
          <p:nvPr/>
        </p:nvSpPr>
        <p:spPr>
          <a:xfrm>
            <a:off x="11489055" y="2363668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5 Points 70">
            <a:extLst>
              <a:ext uri="{FF2B5EF4-FFF2-40B4-BE49-F238E27FC236}">
                <a16:creationId xmlns:a16="http://schemas.microsoft.com/office/drawing/2014/main" id="{92AF31CF-43AA-4C86-8D4A-7D1F0B084304}"/>
              </a:ext>
            </a:extLst>
          </p:cNvPr>
          <p:cNvSpPr/>
          <p:nvPr/>
        </p:nvSpPr>
        <p:spPr>
          <a:xfrm>
            <a:off x="10741909" y="2367113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5 Points 71">
            <a:extLst>
              <a:ext uri="{FF2B5EF4-FFF2-40B4-BE49-F238E27FC236}">
                <a16:creationId xmlns:a16="http://schemas.microsoft.com/office/drawing/2014/main" id="{3F56C2D6-F588-4889-8A04-F376A9453DB7}"/>
              </a:ext>
            </a:extLst>
          </p:cNvPr>
          <p:cNvSpPr/>
          <p:nvPr/>
        </p:nvSpPr>
        <p:spPr>
          <a:xfrm>
            <a:off x="5610000" y="410541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id="{DBBC53E7-503F-40F4-B5F0-70167EE382E0}"/>
              </a:ext>
            </a:extLst>
          </p:cNvPr>
          <p:cNvSpPr/>
          <p:nvPr/>
        </p:nvSpPr>
        <p:spPr>
          <a:xfrm>
            <a:off x="6905402" y="4098043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718D9278-26CB-42C7-8AB9-DEFD7ACF40D0}"/>
              </a:ext>
            </a:extLst>
          </p:cNvPr>
          <p:cNvSpPr/>
          <p:nvPr/>
        </p:nvSpPr>
        <p:spPr>
          <a:xfrm>
            <a:off x="8106026" y="4094596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C80B3BEE-BFAD-4FAB-A1F4-E64B76CCBA2C}"/>
              </a:ext>
            </a:extLst>
          </p:cNvPr>
          <p:cNvSpPr/>
          <p:nvPr/>
        </p:nvSpPr>
        <p:spPr>
          <a:xfrm>
            <a:off x="7653727" y="4098043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9F7A9AA7-C451-4F21-BF30-F213485490A3}"/>
              </a:ext>
            </a:extLst>
          </p:cNvPr>
          <p:cNvSpPr/>
          <p:nvPr/>
        </p:nvSpPr>
        <p:spPr>
          <a:xfrm>
            <a:off x="7218428" y="410541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7AA97F87-1389-47DF-AFA3-2667BCE8AC6B}"/>
              </a:ext>
            </a:extLst>
          </p:cNvPr>
          <p:cNvSpPr/>
          <p:nvPr/>
        </p:nvSpPr>
        <p:spPr>
          <a:xfrm>
            <a:off x="10313421" y="411446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5 Points 77">
            <a:extLst>
              <a:ext uri="{FF2B5EF4-FFF2-40B4-BE49-F238E27FC236}">
                <a16:creationId xmlns:a16="http://schemas.microsoft.com/office/drawing/2014/main" id="{188E96F6-276A-461F-B84B-3A773C1977B9}"/>
              </a:ext>
            </a:extLst>
          </p:cNvPr>
          <p:cNvSpPr/>
          <p:nvPr/>
        </p:nvSpPr>
        <p:spPr>
          <a:xfrm>
            <a:off x="9565805" y="4114469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1D3AA8B8-BEE8-45A5-BA59-EC45BEFFDA05}"/>
              </a:ext>
            </a:extLst>
          </p:cNvPr>
          <p:cNvSpPr/>
          <p:nvPr/>
        </p:nvSpPr>
        <p:spPr>
          <a:xfrm>
            <a:off x="8544281" y="4105417"/>
            <a:ext cx="164690" cy="15731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456BD2-148E-4EDF-968A-51FA5E1FAE77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2616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EBA025-D044-4413-A626-76A9ECA5D25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1: Identify and mutate conserved NOTCH1 amino acids</a:t>
            </a:r>
          </a:p>
        </p:txBody>
      </p:sp>
      <p:pic>
        <p:nvPicPr>
          <p:cNvPr id="5" name="Graphic 4" descr="Heart organ">
            <a:extLst>
              <a:ext uri="{FF2B5EF4-FFF2-40B4-BE49-F238E27FC236}">
                <a16:creationId xmlns:a16="http://schemas.microsoft.com/office/drawing/2014/main" id="{5713FBEE-A395-42AB-A528-AD8884CD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pic>
        <p:nvPicPr>
          <p:cNvPr id="7" name="Graphic 6" descr="Fish">
            <a:extLst>
              <a:ext uri="{FF2B5EF4-FFF2-40B4-BE49-F238E27FC236}">
                <a16:creationId xmlns:a16="http://schemas.microsoft.com/office/drawing/2014/main" id="{132078FD-4B59-47E1-9467-18706ED2F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0852" y="841683"/>
            <a:ext cx="914400" cy="914400"/>
          </a:xfrm>
          <a:prstGeom prst="rect">
            <a:avLst/>
          </a:prstGeom>
        </p:spPr>
      </p:pic>
      <p:pic>
        <p:nvPicPr>
          <p:cNvPr id="8" name="Graphic 7" descr="Fish">
            <a:extLst>
              <a:ext uri="{FF2B5EF4-FFF2-40B4-BE49-F238E27FC236}">
                <a16:creationId xmlns:a16="http://schemas.microsoft.com/office/drawing/2014/main" id="{09AEBE6E-B15E-46A7-B8CC-81836E669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0852" y="2068543"/>
            <a:ext cx="914400" cy="914400"/>
          </a:xfrm>
          <a:prstGeom prst="rect">
            <a:avLst/>
          </a:prstGeom>
        </p:spPr>
      </p:pic>
      <p:pic>
        <p:nvPicPr>
          <p:cNvPr id="9" name="Graphic 8" descr="Fish">
            <a:extLst>
              <a:ext uri="{FF2B5EF4-FFF2-40B4-BE49-F238E27FC236}">
                <a16:creationId xmlns:a16="http://schemas.microsoft.com/office/drawing/2014/main" id="{B6845AEB-3F1D-4F5A-B57B-94711E3BC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0852" y="3290489"/>
            <a:ext cx="914400" cy="914400"/>
          </a:xfrm>
          <a:prstGeom prst="rect">
            <a:avLst/>
          </a:prstGeom>
        </p:spPr>
      </p:pic>
      <p:pic>
        <p:nvPicPr>
          <p:cNvPr id="10" name="Graphic 9" descr="Fish">
            <a:extLst>
              <a:ext uri="{FF2B5EF4-FFF2-40B4-BE49-F238E27FC236}">
                <a16:creationId xmlns:a16="http://schemas.microsoft.com/office/drawing/2014/main" id="{9F83B6F6-83F4-404C-B199-01669E800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0852" y="4522263"/>
            <a:ext cx="914400" cy="914400"/>
          </a:xfrm>
          <a:prstGeom prst="rect">
            <a:avLst/>
          </a:prstGeom>
        </p:spPr>
      </p:pic>
      <p:pic>
        <p:nvPicPr>
          <p:cNvPr id="11" name="Graphic 10" descr="Fish">
            <a:extLst>
              <a:ext uri="{FF2B5EF4-FFF2-40B4-BE49-F238E27FC236}">
                <a16:creationId xmlns:a16="http://schemas.microsoft.com/office/drawing/2014/main" id="{4D4EAD8F-1D04-41A2-BFFB-F22C38BE9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0852" y="5754037"/>
            <a:ext cx="914400" cy="914400"/>
          </a:xfrm>
          <a:prstGeom prst="rect">
            <a:avLst/>
          </a:prstGeom>
        </p:spPr>
      </p:pic>
      <p:pic>
        <p:nvPicPr>
          <p:cNvPr id="13" name="Picture 12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66BC230E-7C9C-4367-B886-18DBF472A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14" y="2099187"/>
            <a:ext cx="3199172" cy="853112"/>
          </a:xfrm>
          <a:prstGeom prst="rect">
            <a:avLst/>
          </a:prstGeom>
        </p:spPr>
      </p:pic>
      <p:pic>
        <p:nvPicPr>
          <p:cNvPr id="15" name="Picture 14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D7C18051-395D-49B7-8448-CB1E4D638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14" y="3326047"/>
            <a:ext cx="3199172" cy="853112"/>
          </a:xfrm>
          <a:prstGeom prst="rect">
            <a:avLst/>
          </a:prstGeom>
        </p:spPr>
      </p:pic>
      <p:pic>
        <p:nvPicPr>
          <p:cNvPr id="16" name="Picture 15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54A7938B-2D87-4DA1-AA31-75188A3DC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14" y="4552907"/>
            <a:ext cx="3199172" cy="853112"/>
          </a:xfrm>
          <a:prstGeom prst="rect">
            <a:avLst/>
          </a:prstGeom>
        </p:spPr>
      </p:pic>
      <p:pic>
        <p:nvPicPr>
          <p:cNvPr id="17" name="Picture 16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D80F7925-B219-47B8-85D6-A091FD1FE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14" y="5779767"/>
            <a:ext cx="3199172" cy="853112"/>
          </a:xfrm>
          <a:prstGeom prst="rect">
            <a:avLst/>
          </a:prstGeom>
        </p:spPr>
      </p:pic>
      <p:pic>
        <p:nvPicPr>
          <p:cNvPr id="18" name="Picture 17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1D3B7D56-2EA4-4195-A054-FBD47499E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14" y="872327"/>
            <a:ext cx="3199172" cy="853112"/>
          </a:xfrm>
          <a:prstGeom prst="rect">
            <a:avLst/>
          </a:prstGeom>
        </p:spPr>
      </p:pic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id="{A6D5CED6-6DF5-4018-AC90-B79490236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6748" y="841683"/>
            <a:ext cx="914400" cy="914400"/>
          </a:xfrm>
          <a:prstGeom prst="rect">
            <a:avLst/>
          </a:prstGeom>
        </p:spPr>
      </p:pic>
      <p:pic>
        <p:nvPicPr>
          <p:cNvPr id="20" name="Graphic 19" descr="Fish">
            <a:extLst>
              <a:ext uri="{FF2B5EF4-FFF2-40B4-BE49-F238E27FC236}">
                <a16:creationId xmlns:a16="http://schemas.microsoft.com/office/drawing/2014/main" id="{5C2F2942-0464-493B-A431-49D4AF1BA1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6134" y="2068543"/>
            <a:ext cx="914400" cy="914400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C88C5F97-F15C-46E3-9CF5-AB18E8AB9C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95516" y="3300317"/>
            <a:ext cx="914400" cy="914400"/>
          </a:xfrm>
          <a:prstGeom prst="rect">
            <a:avLst/>
          </a:prstGeom>
        </p:spPr>
      </p:pic>
      <p:pic>
        <p:nvPicPr>
          <p:cNvPr id="22" name="Graphic 21" descr="Fish">
            <a:extLst>
              <a:ext uri="{FF2B5EF4-FFF2-40B4-BE49-F238E27FC236}">
                <a16:creationId xmlns:a16="http://schemas.microsoft.com/office/drawing/2014/main" id="{617E2605-BB04-4F61-9E5B-6B5C7A01A2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95516" y="4522263"/>
            <a:ext cx="914400" cy="914400"/>
          </a:xfrm>
          <a:prstGeom prst="rect">
            <a:avLst/>
          </a:prstGeom>
        </p:spPr>
      </p:pic>
      <p:pic>
        <p:nvPicPr>
          <p:cNvPr id="23" name="Graphic 22" descr="Fish">
            <a:extLst>
              <a:ext uri="{FF2B5EF4-FFF2-40B4-BE49-F238E27FC236}">
                <a16:creationId xmlns:a16="http://schemas.microsoft.com/office/drawing/2014/main" id="{9ACEEE35-110D-4AE3-8E1F-D96356FAD4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95516" y="5747128"/>
            <a:ext cx="914400" cy="914400"/>
          </a:xfrm>
          <a:prstGeom prst="rect">
            <a:avLst/>
          </a:prstGeom>
        </p:spPr>
      </p:pic>
      <p:pic>
        <p:nvPicPr>
          <p:cNvPr id="25" name="Graphic 24" descr="Magnifying glass">
            <a:extLst>
              <a:ext uri="{FF2B5EF4-FFF2-40B4-BE49-F238E27FC236}">
                <a16:creationId xmlns:a16="http://schemas.microsoft.com/office/drawing/2014/main" id="{9BF977A9-DD90-4CC9-81E6-4E0E8E6770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41901" y="835622"/>
            <a:ext cx="1232921" cy="1232921"/>
          </a:xfrm>
          <a:prstGeom prst="rect">
            <a:avLst/>
          </a:prstGeom>
        </p:spPr>
      </p:pic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EED5C2FD-5651-4499-ABDF-A4E9A31F3E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41901" y="2056421"/>
            <a:ext cx="1232921" cy="1232921"/>
          </a:xfrm>
          <a:prstGeom prst="rect">
            <a:avLst/>
          </a:prstGeom>
        </p:spPr>
      </p:pic>
      <p:pic>
        <p:nvPicPr>
          <p:cNvPr id="27" name="Graphic 26" descr="Magnifying glass">
            <a:extLst>
              <a:ext uri="{FF2B5EF4-FFF2-40B4-BE49-F238E27FC236}">
                <a16:creationId xmlns:a16="http://schemas.microsoft.com/office/drawing/2014/main" id="{18E722C2-9EE1-41FA-BBC1-8567DF8A25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41900" y="3313063"/>
            <a:ext cx="1232921" cy="1232921"/>
          </a:xfrm>
          <a:prstGeom prst="rect">
            <a:avLst/>
          </a:prstGeom>
        </p:spPr>
      </p:pic>
      <p:pic>
        <p:nvPicPr>
          <p:cNvPr id="28" name="Graphic 27" descr="Magnifying glass">
            <a:extLst>
              <a:ext uri="{FF2B5EF4-FFF2-40B4-BE49-F238E27FC236}">
                <a16:creationId xmlns:a16="http://schemas.microsoft.com/office/drawing/2014/main" id="{E387BCF6-D701-4FE7-9CD5-71708F2D2D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41900" y="4514207"/>
            <a:ext cx="1232921" cy="1232921"/>
          </a:xfrm>
          <a:prstGeom prst="rect">
            <a:avLst/>
          </a:prstGeom>
        </p:spPr>
      </p:pic>
      <p:pic>
        <p:nvPicPr>
          <p:cNvPr id="29" name="Graphic 28" descr="Magnifying glass">
            <a:extLst>
              <a:ext uri="{FF2B5EF4-FFF2-40B4-BE49-F238E27FC236}">
                <a16:creationId xmlns:a16="http://schemas.microsoft.com/office/drawing/2014/main" id="{A6CA38EA-A6ED-447B-BE09-007F08138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41899" y="5744209"/>
            <a:ext cx="1232921" cy="12329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566005-2D14-4EE4-AB05-DD339E3C1F07}"/>
              </a:ext>
            </a:extLst>
          </p:cNvPr>
          <p:cNvSpPr txBox="1"/>
          <p:nvPr/>
        </p:nvSpPr>
        <p:spPr>
          <a:xfrm>
            <a:off x="10176387" y="2488215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C942A</a:t>
            </a:r>
          </a:p>
        </p:txBody>
      </p:sp>
      <p:pic>
        <p:nvPicPr>
          <p:cNvPr id="32" name="Graphic 31" descr="No sign">
            <a:extLst>
              <a:ext uri="{FF2B5EF4-FFF2-40B4-BE49-F238E27FC236}">
                <a16:creationId xmlns:a16="http://schemas.microsoft.com/office/drawing/2014/main" id="{130AB427-2A5E-43AE-9823-2A41D51EAF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70079" y="958523"/>
            <a:ext cx="651841" cy="6518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FB8273B-CDB8-448D-AD55-483B63154129}"/>
              </a:ext>
            </a:extLst>
          </p:cNvPr>
          <p:cNvSpPr txBox="1"/>
          <p:nvPr/>
        </p:nvSpPr>
        <p:spPr>
          <a:xfrm>
            <a:off x="10176386" y="3526684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G953T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BE482-372F-4A46-B528-C8CFDE7EBA8A}"/>
              </a:ext>
            </a:extLst>
          </p:cNvPr>
          <p:cNvSpPr txBox="1"/>
          <p:nvPr/>
        </p:nvSpPr>
        <p:spPr>
          <a:xfrm>
            <a:off x="10176386" y="4748630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C1072A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F9AEA5-9213-49B3-AF28-D5E6FE787A66}"/>
              </a:ext>
            </a:extLst>
          </p:cNvPr>
          <p:cNvSpPr txBox="1"/>
          <p:nvPr/>
        </p:nvSpPr>
        <p:spPr>
          <a:xfrm>
            <a:off x="10176386" y="5970576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G1580T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D0D68D-2FE9-4505-A87D-6ED73C823AA5}"/>
              </a:ext>
            </a:extLst>
          </p:cNvPr>
          <p:cNvSpPr txBox="1"/>
          <p:nvPr/>
        </p:nvSpPr>
        <p:spPr>
          <a:xfrm>
            <a:off x="10176386" y="1221249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8671FE-C1D5-4E99-8636-FB9AE19A6CE9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4020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DFDBB5-876C-4E61-8CF2-2DD2D0E8D36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Hypothesis 2: Genes related to aortic valve development will be dysregulated with knockdown of NOTCH1  </a:t>
            </a:r>
          </a:p>
        </p:txBody>
      </p:sp>
      <p:pic>
        <p:nvPicPr>
          <p:cNvPr id="3" name="Graphic 2" descr="Heart organ">
            <a:extLst>
              <a:ext uri="{FF2B5EF4-FFF2-40B4-BE49-F238E27FC236}">
                <a16:creationId xmlns:a16="http://schemas.microsoft.com/office/drawing/2014/main" id="{FAAEE502-D47B-44D0-985E-C807EF161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F65A0D-9F1C-4029-AD72-E366DEC31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511626"/>
              </p:ext>
            </p:extLst>
          </p:nvPr>
        </p:nvGraphicFramePr>
        <p:xfrm>
          <a:off x="1164411" y="5341987"/>
          <a:ext cx="7945888" cy="13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74106F6-9269-4B81-A91B-FB8A690B51E2}"/>
              </a:ext>
            </a:extLst>
          </p:cNvPr>
          <p:cNvGrpSpPr/>
          <p:nvPr/>
        </p:nvGrpSpPr>
        <p:grpSpPr>
          <a:xfrm>
            <a:off x="8807472" y="5428526"/>
            <a:ext cx="2836154" cy="1134461"/>
            <a:chOff x="5107405" y="86539"/>
            <a:chExt cx="2836154" cy="1134461"/>
          </a:xfrm>
          <a:solidFill>
            <a:schemeClr val="accent1">
              <a:lumMod val="50000"/>
            </a:schemeClr>
          </a:solidFill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9FC0B4C-A9F0-4CF3-84C1-4F76F3A323B7}"/>
                </a:ext>
              </a:extLst>
            </p:cNvPr>
            <p:cNvSpPr/>
            <p:nvPr/>
          </p:nvSpPr>
          <p:spPr>
            <a:xfrm>
              <a:off x="5107405" y="86539"/>
              <a:ext cx="2836154" cy="11344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F0134AC5-C6A8-4D37-91AB-86FD7CFAC8EE}"/>
                </a:ext>
              </a:extLst>
            </p:cNvPr>
            <p:cNvSpPr txBox="1"/>
            <p:nvPr/>
          </p:nvSpPr>
          <p:spPr>
            <a:xfrm>
              <a:off x="5674636" y="86539"/>
              <a:ext cx="1863568" cy="113446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4021" tIns="54674" rIns="54674" bIns="54674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1" dirty="0"/>
                <a:t>GEO</a:t>
              </a:r>
              <a:endParaRPr lang="en-US" sz="4100" b="1" kern="1200" dirty="0"/>
            </a:p>
          </p:txBody>
        </p:sp>
      </p:grpSp>
      <p:pic>
        <p:nvPicPr>
          <p:cNvPr id="9" name="Graphic 8" descr="Fish">
            <a:extLst>
              <a:ext uri="{FF2B5EF4-FFF2-40B4-BE49-F238E27FC236}">
                <a16:creationId xmlns:a16="http://schemas.microsoft.com/office/drawing/2014/main" id="{9F2CF681-3DA3-477F-AC86-141093CEB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931" y="1707521"/>
            <a:ext cx="914400" cy="914400"/>
          </a:xfrm>
          <a:prstGeom prst="rect">
            <a:avLst/>
          </a:prstGeom>
        </p:spPr>
      </p:pic>
      <p:pic>
        <p:nvPicPr>
          <p:cNvPr id="10" name="Graphic 9" descr="Fish">
            <a:extLst>
              <a:ext uri="{FF2B5EF4-FFF2-40B4-BE49-F238E27FC236}">
                <a16:creationId xmlns:a16="http://schemas.microsoft.com/office/drawing/2014/main" id="{227F80C5-4F1B-4906-95FE-B4CB00AE78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436" y="3797284"/>
            <a:ext cx="914400" cy="9144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11B6E30D-49CD-45AF-A5AC-7EA7427D4F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88" y="1579839"/>
            <a:ext cx="2092577" cy="1169764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08E7687-F832-47B9-9E22-2D5F01FC26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87" y="3669602"/>
            <a:ext cx="2092577" cy="1169764"/>
          </a:xfrm>
          <a:prstGeom prst="rect">
            <a:avLst/>
          </a:prstGeom>
        </p:spPr>
      </p:pic>
      <p:pic>
        <p:nvPicPr>
          <p:cNvPr id="13" name="Graphic 12" descr="No sign">
            <a:extLst>
              <a:ext uri="{FF2B5EF4-FFF2-40B4-BE49-F238E27FC236}">
                <a16:creationId xmlns:a16="http://schemas.microsoft.com/office/drawing/2014/main" id="{C025153F-D2B3-4E9B-9196-3FE366716B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6854" y="1838800"/>
            <a:ext cx="651841" cy="651841"/>
          </a:xfrm>
          <a:prstGeom prst="rect">
            <a:avLst/>
          </a:prstGeom>
        </p:spPr>
      </p:pic>
      <p:pic>
        <p:nvPicPr>
          <p:cNvPr id="16" name="Picture 15" descr="A picture containing game&#10;&#10;Description automatically generated">
            <a:extLst>
              <a:ext uri="{FF2B5EF4-FFF2-40B4-BE49-F238E27FC236}">
                <a16:creationId xmlns:a16="http://schemas.microsoft.com/office/drawing/2014/main" id="{0ECD6622-44EE-408E-A959-4E155AD12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26" y="1833689"/>
            <a:ext cx="4586377" cy="2751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BEC4A9-3090-4CB4-A43B-9C4C09AD14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0435" y="1472241"/>
            <a:ext cx="3569194" cy="3479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5893EA-E6C1-4E11-AF4D-41C2EFFDCF3A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5973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B8317-7AFA-4DAE-BF5C-3CF1F9CA99B8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2: Identify genes aberrantly expressed upon NOTCH1 knockdown and their function </a:t>
            </a:r>
          </a:p>
        </p:txBody>
      </p:sp>
      <p:pic>
        <p:nvPicPr>
          <p:cNvPr id="3" name="Graphic 2" descr="Heart organ">
            <a:extLst>
              <a:ext uri="{FF2B5EF4-FFF2-40B4-BE49-F238E27FC236}">
                <a16:creationId xmlns:a16="http://schemas.microsoft.com/office/drawing/2014/main" id="{02CF9775-6095-4F2E-AAF7-55592F5D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137419-EE07-4DE6-9D11-1D9C27442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2026"/>
          <a:stretch/>
        </p:blipFill>
        <p:spPr>
          <a:xfrm>
            <a:off x="834830" y="2422115"/>
            <a:ext cx="3245894" cy="336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31F8B-A474-4C4B-93DA-0D2E1A8B9358}"/>
              </a:ext>
            </a:extLst>
          </p:cNvPr>
          <p:cNvSpPr txBox="1"/>
          <p:nvPr/>
        </p:nvSpPr>
        <p:spPr>
          <a:xfrm>
            <a:off x="1404558" y="1927752"/>
            <a:ext cx="21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Elastin (ELN)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D4A78-CE5D-4DD2-9EC1-65DF17197B29}"/>
              </a:ext>
            </a:extLst>
          </p:cNvPr>
          <p:cNvSpPr txBox="1"/>
          <p:nvPr/>
        </p:nvSpPr>
        <p:spPr>
          <a:xfrm>
            <a:off x="621101" y="6396334"/>
            <a:ext cx="1089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From “Notch1 signaling inhibition effect on aortic valve interstitial cells” (GDS4488)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924860-CBAC-4F76-AB64-0ECDFC7DD7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4" r="1814"/>
          <a:stretch/>
        </p:blipFill>
        <p:spPr>
          <a:xfrm>
            <a:off x="4540369" y="2422126"/>
            <a:ext cx="3111261" cy="3362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1DDAB0-8F6C-465C-9F24-82F88F9AEE78}"/>
              </a:ext>
            </a:extLst>
          </p:cNvPr>
          <p:cNvSpPr txBox="1"/>
          <p:nvPr/>
        </p:nvSpPr>
        <p:spPr>
          <a:xfrm>
            <a:off x="4080110" y="1591118"/>
            <a:ext cx="403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Actin filament associated protein 1 like 2 (AFAP1L2)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A95E54-063B-4B76-B502-545431124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276" y="2422115"/>
            <a:ext cx="3245894" cy="3317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6C56D-2B36-48EE-AB28-B5E2D6864EE8}"/>
              </a:ext>
            </a:extLst>
          </p:cNvPr>
          <p:cNvSpPr txBox="1"/>
          <p:nvPr/>
        </p:nvSpPr>
        <p:spPr>
          <a:xfrm>
            <a:off x="8221725" y="1960450"/>
            <a:ext cx="302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Cadherin 11 (CDH11)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15C9B-2541-41DB-9C4E-716E601EB2E4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1516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1697DC-8B55-4DFF-BCD7-CFBF2291408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2: Identify genes aberrantly expressed upon NOTCH1 knockdown and their function </a:t>
            </a:r>
          </a:p>
        </p:txBody>
      </p:sp>
      <p:pic>
        <p:nvPicPr>
          <p:cNvPr id="5" name="Graphic 4" descr="Heart organ">
            <a:extLst>
              <a:ext uri="{FF2B5EF4-FFF2-40B4-BE49-F238E27FC236}">
                <a16:creationId xmlns:a16="http://schemas.microsoft.com/office/drawing/2014/main" id="{76AE7419-01A4-40A9-A643-6C6628BA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CA4B0C-53F3-44A7-94A1-C26CECF7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29" y="1648971"/>
            <a:ext cx="4763043" cy="474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CD107-1387-48CA-AD3E-E7E0B910AA95}"/>
              </a:ext>
            </a:extLst>
          </p:cNvPr>
          <p:cNvSpPr txBox="1"/>
          <p:nvPr/>
        </p:nvSpPr>
        <p:spPr>
          <a:xfrm>
            <a:off x="3237151" y="1232030"/>
            <a:ext cx="103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DMSO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A4266-19D2-411B-B930-FB0CD95A8EB5}"/>
              </a:ext>
            </a:extLst>
          </p:cNvPr>
          <p:cNvSpPr txBox="1"/>
          <p:nvPr/>
        </p:nvSpPr>
        <p:spPr>
          <a:xfrm>
            <a:off x="4779035" y="1232029"/>
            <a:ext cx="55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E38D633-260D-4955-9541-FC9EA89E6AD6}"/>
              </a:ext>
            </a:extLst>
          </p:cNvPr>
          <p:cNvSpPr/>
          <p:nvPr/>
        </p:nvSpPr>
        <p:spPr>
          <a:xfrm rot="16200000">
            <a:off x="6282710" y="1497924"/>
            <a:ext cx="632995" cy="2053087"/>
          </a:xfrm>
          <a:prstGeom prst="triangl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DD8CEA0-122F-4589-852C-C158D9D07BE1}"/>
              </a:ext>
            </a:extLst>
          </p:cNvPr>
          <p:cNvSpPr/>
          <p:nvPr/>
        </p:nvSpPr>
        <p:spPr>
          <a:xfrm rot="16200000">
            <a:off x="6291336" y="4899606"/>
            <a:ext cx="632995" cy="2053087"/>
          </a:xfrm>
          <a:prstGeom prst="triangl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0BFE0-DFD9-4494-9552-F1A108F1CB5B}"/>
              </a:ext>
            </a:extLst>
          </p:cNvPr>
          <p:cNvSpPr txBox="1"/>
          <p:nvPr/>
        </p:nvSpPr>
        <p:spPr>
          <a:xfrm>
            <a:off x="730371" y="6396334"/>
            <a:ext cx="577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Pink = Upregulated Green = Downregulated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88D0B-6AB3-48AB-9AD2-48085E4A8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525" y="1489368"/>
            <a:ext cx="3835879" cy="2070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C43ADB-CCC5-447A-8F4F-CD34E65BE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524" y="4608952"/>
            <a:ext cx="3835879" cy="20405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6B9FF7-1C60-4DAC-BF9F-B3A36E419F8F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19732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35B8EE-42AC-4CE0-B554-6584F7EF2E64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Hypothesis 3: NOTCH1 mutation leads to impaired interaction of proteins critical to aortic valve formation</a:t>
            </a:r>
          </a:p>
        </p:txBody>
      </p:sp>
      <p:pic>
        <p:nvPicPr>
          <p:cNvPr id="3" name="Graphic 2" descr="Heart organ">
            <a:extLst>
              <a:ext uri="{FF2B5EF4-FFF2-40B4-BE49-F238E27FC236}">
                <a16:creationId xmlns:a16="http://schemas.microsoft.com/office/drawing/2014/main" id="{CFD86D97-E984-4BDB-87EB-C5922A52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36F70B-0B8F-4085-BDA9-9034121FA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474726"/>
              </p:ext>
            </p:extLst>
          </p:nvPr>
        </p:nvGraphicFramePr>
        <p:xfrm>
          <a:off x="1051838" y="5419480"/>
          <a:ext cx="7945888" cy="13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Graphic 17" descr="Fish">
            <a:extLst>
              <a:ext uri="{FF2B5EF4-FFF2-40B4-BE49-F238E27FC236}">
                <a16:creationId xmlns:a16="http://schemas.microsoft.com/office/drawing/2014/main" id="{7F7DFF76-9F1A-4E3D-965B-88F3FB472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502" y="2073214"/>
            <a:ext cx="691135" cy="691135"/>
          </a:xfrm>
          <a:prstGeom prst="rect">
            <a:avLst/>
          </a:prstGeom>
        </p:spPr>
      </p:pic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id="{AE2D32E0-2A00-4F06-AD2E-9368EA049B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502" y="2919639"/>
            <a:ext cx="688032" cy="688032"/>
          </a:xfrm>
          <a:prstGeom prst="rect">
            <a:avLst/>
          </a:prstGeom>
        </p:spPr>
      </p:pic>
      <p:pic>
        <p:nvPicPr>
          <p:cNvPr id="20" name="Graphic 19" descr="Fish">
            <a:extLst>
              <a:ext uri="{FF2B5EF4-FFF2-40B4-BE49-F238E27FC236}">
                <a16:creationId xmlns:a16="http://schemas.microsoft.com/office/drawing/2014/main" id="{AE446FD3-3255-41E4-A104-DFB967B1F8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8502" y="3762187"/>
            <a:ext cx="688032" cy="6880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90B160-D282-4FCE-8D95-3D896C33A79A}"/>
              </a:ext>
            </a:extLst>
          </p:cNvPr>
          <p:cNvSpPr txBox="1"/>
          <p:nvPr/>
        </p:nvSpPr>
        <p:spPr>
          <a:xfrm>
            <a:off x="1216534" y="2192456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C942A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DE0D7-A2ED-4346-96FE-DBC8E12F5878}"/>
              </a:ext>
            </a:extLst>
          </p:cNvPr>
          <p:cNvSpPr txBox="1"/>
          <p:nvPr/>
        </p:nvSpPr>
        <p:spPr>
          <a:xfrm>
            <a:off x="1216533" y="3027088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G953T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085905-E93B-4EE6-ACAE-96F70C31DCA2}"/>
              </a:ext>
            </a:extLst>
          </p:cNvPr>
          <p:cNvSpPr txBox="1"/>
          <p:nvPr/>
        </p:nvSpPr>
        <p:spPr>
          <a:xfrm>
            <a:off x="1216533" y="3900414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C1072A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5641A0-568D-470E-866C-C4865DB28B2A}"/>
              </a:ext>
            </a:extLst>
          </p:cNvPr>
          <p:cNvSpPr txBox="1"/>
          <p:nvPr/>
        </p:nvSpPr>
        <p:spPr>
          <a:xfrm>
            <a:off x="1216532" y="4714874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G1580T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4B44CF-F589-4D21-ADE7-4A143156ACCB}"/>
              </a:ext>
            </a:extLst>
          </p:cNvPr>
          <p:cNvSpPr txBox="1"/>
          <p:nvPr/>
        </p:nvSpPr>
        <p:spPr>
          <a:xfrm>
            <a:off x="1216534" y="1341523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pic>
        <p:nvPicPr>
          <p:cNvPr id="26" name="Graphic 25" descr="Fish">
            <a:extLst>
              <a:ext uri="{FF2B5EF4-FFF2-40B4-BE49-F238E27FC236}">
                <a16:creationId xmlns:a16="http://schemas.microsoft.com/office/drawing/2014/main" id="{41EC5DF1-5054-4509-BB2A-1706E0FD24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502" y="4604735"/>
            <a:ext cx="688032" cy="688032"/>
          </a:xfrm>
          <a:prstGeom prst="rect">
            <a:avLst/>
          </a:prstGeom>
        </p:spPr>
      </p:pic>
      <p:pic>
        <p:nvPicPr>
          <p:cNvPr id="27" name="Graphic 26" descr="Fish">
            <a:extLst>
              <a:ext uri="{FF2B5EF4-FFF2-40B4-BE49-F238E27FC236}">
                <a16:creationId xmlns:a16="http://schemas.microsoft.com/office/drawing/2014/main" id="{AC345010-2133-4EDA-A147-DEBC5ED33B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8502" y="1232275"/>
            <a:ext cx="691135" cy="69113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A0FDA3B-76BE-4FDC-A4DF-E244A1C62706}"/>
              </a:ext>
            </a:extLst>
          </p:cNvPr>
          <p:cNvGrpSpPr/>
          <p:nvPr/>
        </p:nvGrpSpPr>
        <p:grpSpPr>
          <a:xfrm>
            <a:off x="8704233" y="5506019"/>
            <a:ext cx="2836154" cy="1134461"/>
            <a:chOff x="5107405" y="86539"/>
            <a:chExt cx="2836154" cy="1134461"/>
          </a:xfrm>
          <a:solidFill>
            <a:schemeClr val="accent1">
              <a:lumMod val="50000"/>
            </a:schemeClr>
          </a:solidFill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36145E7B-0B41-4216-BF31-F1FC84A19AA2}"/>
                </a:ext>
              </a:extLst>
            </p:cNvPr>
            <p:cNvSpPr/>
            <p:nvPr/>
          </p:nvSpPr>
          <p:spPr>
            <a:xfrm>
              <a:off x="5107405" y="86539"/>
              <a:ext cx="2836154" cy="11344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Chevron 4">
              <a:extLst>
                <a:ext uri="{FF2B5EF4-FFF2-40B4-BE49-F238E27FC236}">
                  <a16:creationId xmlns:a16="http://schemas.microsoft.com/office/drawing/2014/main" id="{46E8E496-42FE-4601-9501-F0E1B9973430}"/>
                </a:ext>
              </a:extLst>
            </p:cNvPr>
            <p:cNvSpPr txBox="1"/>
            <p:nvPr/>
          </p:nvSpPr>
          <p:spPr>
            <a:xfrm>
              <a:off x="5674636" y="86539"/>
              <a:ext cx="1863568" cy="113446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4021" tIns="54674" rIns="54674" bIns="54674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1" dirty="0"/>
                <a:t>STRING</a:t>
              </a:r>
              <a:endParaRPr lang="en-US" sz="4100" b="1" kern="1200" dirty="0"/>
            </a:p>
          </p:txBody>
        </p:sp>
      </p:grp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7274BD6-733C-4294-B84F-78EA83B2EE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60" y="1066938"/>
            <a:ext cx="4351135" cy="418489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552CD0-8885-4639-9CE4-2511D47D240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66" y="1485817"/>
            <a:ext cx="3852863" cy="34385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62D422-381D-4ECA-92B2-93C53CF8E335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7534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C38C2-A70C-4931-8C98-BB2BBD501CE2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Compare protein interactions of WT and mutant NOTCH1 lines</a:t>
            </a:r>
          </a:p>
        </p:txBody>
      </p:sp>
      <p:pic>
        <p:nvPicPr>
          <p:cNvPr id="3" name="Graphic 2" descr="Heart organ">
            <a:extLst>
              <a:ext uri="{FF2B5EF4-FFF2-40B4-BE49-F238E27FC236}">
                <a16:creationId xmlns:a16="http://schemas.microsoft.com/office/drawing/2014/main" id="{797EEA97-9783-4FCF-B5A7-5B4C0076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pic>
        <p:nvPicPr>
          <p:cNvPr id="5" name="Picture 4" descr="A picture containing bicycle&#10;&#10;Description automatically generated">
            <a:extLst>
              <a:ext uri="{FF2B5EF4-FFF2-40B4-BE49-F238E27FC236}">
                <a16:creationId xmlns:a16="http://schemas.microsoft.com/office/drawing/2014/main" id="{0B7D983D-0FA4-4E7F-8222-56AA29F52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2" y="1146436"/>
            <a:ext cx="8327936" cy="456512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D77879C-0FB4-4938-A4F5-4DAF0D4DE756}"/>
              </a:ext>
            </a:extLst>
          </p:cNvPr>
          <p:cNvSpPr/>
          <p:nvPr/>
        </p:nvSpPr>
        <p:spPr>
          <a:xfrm rot="19226567">
            <a:off x="2488239" y="1438370"/>
            <a:ext cx="2798372" cy="115755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CB1DBE-8E23-491C-9F98-CC883126B70D}"/>
              </a:ext>
            </a:extLst>
          </p:cNvPr>
          <p:cNvSpPr/>
          <p:nvPr/>
        </p:nvSpPr>
        <p:spPr>
          <a:xfrm rot="18788416">
            <a:off x="8149387" y="831574"/>
            <a:ext cx="1614417" cy="1872408"/>
          </a:xfrm>
          <a:prstGeom prst="ellipse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E63678-F7ED-4E27-A48B-DFA40A0CB8BF}"/>
              </a:ext>
            </a:extLst>
          </p:cNvPr>
          <p:cNvSpPr/>
          <p:nvPr/>
        </p:nvSpPr>
        <p:spPr>
          <a:xfrm rot="2325535">
            <a:off x="8883448" y="3353706"/>
            <a:ext cx="1076632" cy="2451849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DB895E-252F-4A96-9691-46BC5ECDE16A}"/>
              </a:ext>
            </a:extLst>
          </p:cNvPr>
          <p:cNvSpPr/>
          <p:nvPr/>
        </p:nvSpPr>
        <p:spPr>
          <a:xfrm>
            <a:off x="2173840" y="3503549"/>
            <a:ext cx="3567305" cy="2518149"/>
          </a:xfrm>
          <a:prstGeom prst="ellipse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3D91E-81FE-4DDE-9047-5091521C5974}"/>
              </a:ext>
            </a:extLst>
          </p:cNvPr>
          <p:cNvSpPr txBox="1"/>
          <p:nvPr/>
        </p:nvSpPr>
        <p:spPr>
          <a:xfrm>
            <a:off x="567560" y="981609"/>
            <a:ext cx="258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Mastermind-like Transcriptional Coactivators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AD115-971B-45CD-A62A-3D7BE2E6C114}"/>
              </a:ext>
            </a:extLst>
          </p:cNvPr>
          <p:cNvSpPr txBox="1"/>
          <p:nvPr/>
        </p:nvSpPr>
        <p:spPr>
          <a:xfrm>
            <a:off x="9881151" y="836301"/>
            <a:ext cx="13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 Ligands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E0CC0-2CA1-495B-B57A-775EBC93D004}"/>
              </a:ext>
            </a:extLst>
          </p:cNvPr>
          <p:cNvSpPr txBox="1"/>
          <p:nvPr/>
        </p:nvSpPr>
        <p:spPr>
          <a:xfrm>
            <a:off x="9292031" y="5111398"/>
            <a:ext cx="327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Immunoglobulin Recombination Signal Proteins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0D645-0900-427E-B3DD-BB5FF2E0A381}"/>
              </a:ext>
            </a:extLst>
          </p:cNvPr>
          <p:cNvSpPr txBox="1"/>
          <p:nvPr/>
        </p:nvSpPr>
        <p:spPr>
          <a:xfrm>
            <a:off x="0" y="5190701"/>
            <a:ext cx="257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 Ubiquitin Ligases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8CB808-CE83-4327-BC4E-D3739C96D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8" y="5929312"/>
            <a:ext cx="6672263" cy="928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DE0416-B109-42C3-9135-3B8937A5DD51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2061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22ED1-88FA-471E-BE68-61B3884CFD9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Aortic Valve Disease 1 (AoVD1)?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3F2E8ADE-5E48-4FDD-92CE-0B277DD20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4" b="10685"/>
          <a:stretch/>
        </p:blipFill>
        <p:spPr>
          <a:xfrm>
            <a:off x="212427" y="1397749"/>
            <a:ext cx="3701342" cy="406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992EE3-DA78-4C58-AF85-CE446B1E35B8}"/>
              </a:ext>
            </a:extLst>
          </p:cNvPr>
          <p:cNvSpPr txBox="1"/>
          <p:nvPr/>
        </p:nvSpPr>
        <p:spPr>
          <a:xfrm>
            <a:off x="936605" y="5790166"/>
            <a:ext cx="225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Regurgitation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FD6B7-BDEA-4B5A-A245-E96E24665FD1}"/>
              </a:ext>
            </a:extLst>
          </p:cNvPr>
          <p:cNvSpPr txBox="1"/>
          <p:nvPr/>
        </p:nvSpPr>
        <p:spPr>
          <a:xfrm>
            <a:off x="5019136" y="5605497"/>
            <a:ext cx="215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Bicuspid Malformation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0302A-F1FA-4872-861A-D94180A4E1FF}"/>
              </a:ext>
            </a:extLst>
          </p:cNvPr>
          <p:cNvSpPr txBox="1"/>
          <p:nvPr/>
        </p:nvSpPr>
        <p:spPr>
          <a:xfrm>
            <a:off x="9546261" y="5790164"/>
            <a:ext cx="159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Stenosis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F1CB832-BEFF-46EA-80B7-B370A53A1A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9" r="4471"/>
          <a:stretch/>
        </p:blipFill>
        <p:spPr>
          <a:xfrm>
            <a:off x="8490658" y="1531509"/>
            <a:ext cx="3701342" cy="3794978"/>
          </a:xfrm>
          <a:prstGeom prst="rect">
            <a:avLst/>
          </a:prstGeom>
        </p:spPr>
      </p:pic>
      <p:pic>
        <p:nvPicPr>
          <p:cNvPr id="13" name="Picture 1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BD58EAAF-1EB2-4B63-A635-80C382611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9"/>
          <a:stretch/>
        </p:blipFill>
        <p:spPr>
          <a:xfrm>
            <a:off x="3930203" y="2638938"/>
            <a:ext cx="4174827" cy="1580121"/>
          </a:xfrm>
          <a:prstGeom prst="rect">
            <a:avLst/>
          </a:prstGeom>
        </p:spPr>
      </p:pic>
      <p:pic>
        <p:nvPicPr>
          <p:cNvPr id="12" name="Graphic 11" descr="Heart organ">
            <a:extLst>
              <a:ext uri="{FF2B5EF4-FFF2-40B4-BE49-F238E27FC236}">
                <a16:creationId xmlns:a16="http://schemas.microsoft.com/office/drawing/2014/main" id="{C9053467-65F0-4E72-82AB-F34EA5EF5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F00F97-A2E4-4E7E-8D39-27ED628CDFE4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936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910487-5520-44C6-BB2F-F85AA1E56FD7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Compare protein interactions of WT and mutant NOTCH1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98121-A8FC-4648-B629-0F32672ADA09}"/>
              </a:ext>
            </a:extLst>
          </p:cNvPr>
          <p:cNvSpPr txBox="1"/>
          <p:nvPr/>
        </p:nvSpPr>
        <p:spPr>
          <a:xfrm>
            <a:off x="5751" y="1077391"/>
            <a:ext cx="456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Mastermind-like Transcriptional Coactivators</a:t>
            </a: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C1210B9C-A770-40D8-AACC-083D70ED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2267864"/>
            <a:ext cx="3722799" cy="5478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D5D421-C18E-4E3B-84B7-6E8C18AAA98D}"/>
              </a:ext>
            </a:extLst>
          </p:cNvPr>
          <p:cNvSpPr txBox="1"/>
          <p:nvPr/>
        </p:nvSpPr>
        <p:spPr>
          <a:xfrm>
            <a:off x="-1" y="2970480"/>
            <a:ext cx="456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 Ligands</a:t>
            </a:r>
          </a:p>
        </p:txBody>
      </p:sp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32A56587-F0AF-4461-92B6-AAFAB1B85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58511"/>
            <a:ext cx="3722798" cy="57166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EB6ECE09-AFBA-46C4-9EE6-F32773631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/>
          <a:stretch/>
        </p:blipFill>
        <p:spPr>
          <a:xfrm>
            <a:off x="418847" y="4030177"/>
            <a:ext cx="3722798" cy="24138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D660AD8-126D-4ADF-B9FE-EF98A6870A18}"/>
              </a:ext>
            </a:extLst>
          </p:cNvPr>
          <p:cNvSpPr txBox="1"/>
          <p:nvPr/>
        </p:nvSpPr>
        <p:spPr>
          <a:xfrm>
            <a:off x="5826066" y="1077218"/>
            <a:ext cx="545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 Ubiquitin Ligases</a:t>
            </a:r>
          </a:p>
        </p:txBody>
      </p:sp>
      <p:pic>
        <p:nvPicPr>
          <p:cNvPr id="27" name="Picture 26" descr="A picture containing table&#10;&#10;Description automatically generated">
            <a:extLst>
              <a:ext uri="{FF2B5EF4-FFF2-40B4-BE49-F238E27FC236}">
                <a16:creationId xmlns:a16="http://schemas.microsoft.com/office/drawing/2014/main" id="{0A9B676E-E115-46F8-ACEF-D6581CF29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9" y="1912705"/>
            <a:ext cx="3419475" cy="657225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BE5CD8E5-1A40-400D-9C2E-2BB84F736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04" y="2554863"/>
            <a:ext cx="3509964" cy="80486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08C1BE-21E6-43B2-BF36-07F2EECA6A26}"/>
              </a:ext>
            </a:extLst>
          </p:cNvPr>
          <p:cNvSpPr txBox="1"/>
          <p:nvPr/>
        </p:nvSpPr>
        <p:spPr>
          <a:xfrm>
            <a:off x="5826064" y="3458511"/>
            <a:ext cx="545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Immunoglobulin Recombination Signal Proteins</a:t>
            </a:r>
          </a:p>
        </p:txBody>
      </p:sp>
      <p:pic>
        <p:nvPicPr>
          <p:cNvPr id="34" name="Picture 33" descr="A close up of a map&#10;&#10;Description automatically generated">
            <a:extLst>
              <a:ext uri="{FF2B5EF4-FFF2-40B4-BE49-F238E27FC236}">
                <a16:creationId xmlns:a16="http://schemas.microsoft.com/office/drawing/2014/main" id="{F2DA7C02-4278-4380-B0FD-25907D3D9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5" y="4288140"/>
            <a:ext cx="2946364" cy="25698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908627A-5486-4222-9734-21A8C47DC4C8}"/>
              </a:ext>
            </a:extLst>
          </p:cNvPr>
          <p:cNvSpPr txBox="1"/>
          <p:nvPr/>
        </p:nvSpPr>
        <p:spPr>
          <a:xfrm>
            <a:off x="4141645" y="2126298"/>
            <a:ext cx="15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Loc567335</a:t>
            </a:r>
          </a:p>
          <a:p>
            <a:pPr algn="ctr"/>
            <a:r>
              <a:rPr lang="en-US" sz="2400" b="1" dirty="0"/>
              <a:t>Maml3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582D6-16F4-4257-9EF2-429E62DDBBEE}"/>
              </a:ext>
            </a:extLst>
          </p:cNvPr>
          <p:cNvSpPr txBox="1"/>
          <p:nvPr/>
        </p:nvSpPr>
        <p:spPr>
          <a:xfrm>
            <a:off x="4141644" y="3387397"/>
            <a:ext cx="168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Loc566455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Jag2b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69BF7A-511A-4C09-8291-E31BDBB86548}"/>
              </a:ext>
            </a:extLst>
          </p:cNvPr>
          <p:cNvSpPr txBox="1"/>
          <p:nvPr/>
        </p:nvSpPr>
        <p:spPr>
          <a:xfrm>
            <a:off x="10355111" y="1756966"/>
            <a:ext cx="165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Dtx</a:t>
            </a:r>
          </a:p>
          <a:p>
            <a:pPr algn="ctr"/>
            <a:r>
              <a:rPr lang="en-US" sz="2400" b="1" dirty="0"/>
              <a:t>Dtx1</a:t>
            </a:r>
          </a:p>
          <a:p>
            <a:pPr algn="ctr"/>
            <a:r>
              <a:rPr lang="en-US" sz="2400" b="1" dirty="0" err="1"/>
              <a:t>Zgc</a:t>
            </a:r>
            <a:r>
              <a:rPr lang="en-US" sz="2400" b="1" dirty="0"/>
              <a:t> 162053</a:t>
            </a:r>
          </a:p>
          <a:p>
            <a:pPr algn="ctr"/>
            <a:r>
              <a:rPr lang="en-US" sz="2400" b="1" dirty="0" err="1"/>
              <a:t>Zgc</a:t>
            </a:r>
            <a:r>
              <a:rPr lang="en-US" sz="2400" b="1" dirty="0"/>
              <a:t> 194800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F0EE5A-6D15-46E6-8D27-389A4A86A60E}"/>
              </a:ext>
            </a:extLst>
          </p:cNvPr>
          <p:cNvSpPr txBox="1"/>
          <p:nvPr/>
        </p:nvSpPr>
        <p:spPr>
          <a:xfrm>
            <a:off x="10561660" y="4821599"/>
            <a:ext cx="124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Rbpja</a:t>
            </a:r>
          </a:p>
          <a:p>
            <a:pPr algn="ctr"/>
            <a:r>
              <a:rPr lang="en-US" sz="2400" b="1" dirty="0" err="1"/>
              <a:t>Rbpjb</a:t>
            </a:r>
            <a:endParaRPr lang="en-US" sz="2400" b="1" dirty="0"/>
          </a:p>
        </p:txBody>
      </p:sp>
      <p:pic>
        <p:nvPicPr>
          <p:cNvPr id="17" name="Graphic 16" descr="Heart organ">
            <a:extLst>
              <a:ext uri="{FF2B5EF4-FFF2-40B4-BE49-F238E27FC236}">
                <a16:creationId xmlns:a16="http://schemas.microsoft.com/office/drawing/2014/main" id="{145FE083-F272-44E8-838D-A83F4170C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BC3EC0-0463-48FC-AC7D-B9747FE8A982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71564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BAEF72-B830-4101-A5B0-E1B1E7E547B0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Compare protein interactions of WT and mutant NOTCH1 lines</a:t>
            </a: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9FB561F9-1046-4FFA-99C0-1C2074FC0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/>
          <a:stretch/>
        </p:blipFill>
        <p:spPr>
          <a:xfrm>
            <a:off x="2876955" y="1077218"/>
            <a:ext cx="6438089" cy="5316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626D8-F213-4D4E-86D1-C169112156D9}"/>
              </a:ext>
            </a:extLst>
          </p:cNvPr>
          <p:cNvSpPr txBox="1"/>
          <p:nvPr/>
        </p:nvSpPr>
        <p:spPr>
          <a:xfrm>
            <a:off x="2380890" y="6418695"/>
            <a:ext cx="743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Human ubiquitination sites (K1795, 1821, and 1822)</a:t>
            </a:r>
          </a:p>
        </p:txBody>
      </p:sp>
      <p:pic>
        <p:nvPicPr>
          <p:cNvPr id="8" name="Graphic 7" descr="Heart organ">
            <a:extLst>
              <a:ext uri="{FF2B5EF4-FFF2-40B4-BE49-F238E27FC236}">
                <a16:creationId xmlns:a16="http://schemas.microsoft.com/office/drawing/2014/main" id="{BFFE9625-1A3B-4CC6-87F6-7284271C7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48DD7-2069-4CA2-9088-A7B7FD907B4A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5575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3041A-0AD5-4BE8-9CDF-4397F58787A6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AIM 3: Compare protein interactions of WT and mutant NOTCH1 lines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C16A70-A6E7-427B-AF1A-14077177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5" y="1838312"/>
            <a:ext cx="3798935" cy="171525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634A7C-F0F5-4DC1-8CD3-8137E4CC8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7" y="1842823"/>
            <a:ext cx="3840523" cy="1716043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6065B4-3F31-4A81-8F8C-517D95035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38" y="1838312"/>
            <a:ext cx="3840523" cy="1720554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10987E-3F8F-487D-8F85-037D69F47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5" y="4362943"/>
            <a:ext cx="3798935" cy="1724595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DEFAD8-E786-4001-8805-D8AB64A79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7" y="4324472"/>
            <a:ext cx="3840523" cy="1745413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2C47F2-CB67-49A6-B6FE-54BC7378B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37" y="4324472"/>
            <a:ext cx="3840524" cy="17630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D777AA-716C-4D7F-B412-07A81D20D3AC}"/>
              </a:ext>
            </a:extLst>
          </p:cNvPr>
          <p:cNvSpPr txBox="1"/>
          <p:nvPr/>
        </p:nvSpPr>
        <p:spPr>
          <a:xfrm>
            <a:off x="111751" y="1478787"/>
            <a:ext cx="391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Human Serine Phosphorylation Sites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905FFD-9811-4660-8FD0-D188D92E2373}"/>
              </a:ext>
            </a:extLst>
          </p:cNvPr>
          <p:cNvSpPr txBox="1"/>
          <p:nvPr/>
        </p:nvSpPr>
        <p:spPr>
          <a:xfrm>
            <a:off x="48747" y="3955140"/>
            <a:ext cx="40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Zebrafish Serine Phosphorylation Sites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784FD9-C19D-447F-8B2D-213E49B462BA}"/>
              </a:ext>
            </a:extLst>
          </p:cNvPr>
          <p:cNvSpPr txBox="1"/>
          <p:nvPr/>
        </p:nvSpPr>
        <p:spPr>
          <a:xfrm>
            <a:off x="4140678" y="1468980"/>
            <a:ext cx="391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Human tyrosine phosphorylation sites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B2787C-A787-4FEE-9832-F8C8AD1525F9}"/>
              </a:ext>
            </a:extLst>
          </p:cNvPr>
          <p:cNvSpPr txBox="1"/>
          <p:nvPr/>
        </p:nvSpPr>
        <p:spPr>
          <a:xfrm>
            <a:off x="4106182" y="3993611"/>
            <a:ext cx="397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Zebrafish tyrosine phosphorylation sites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9D1E05-75FF-4C10-961F-E8EAB7C89D8B}"/>
              </a:ext>
            </a:extLst>
          </p:cNvPr>
          <p:cNvSpPr txBox="1"/>
          <p:nvPr/>
        </p:nvSpPr>
        <p:spPr>
          <a:xfrm>
            <a:off x="8085814" y="1478787"/>
            <a:ext cx="409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Human threonine phosphorylation sites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4AD8F6-4951-420F-A914-82E06D958AC3}"/>
              </a:ext>
            </a:extLst>
          </p:cNvPr>
          <p:cNvSpPr txBox="1"/>
          <p:nvPr/>
        </p:nvSpPr>
        <p:spPr>
          <a:xfrm>
            <a:off x="8051319" y="3993611"/>
            <a:ext cx="41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Zebrafish threonine phosphorylation sites</a:t>
            </a:r>
          </a:p>
        </p:txBody>
      </p:sp>
      <p:pic>
        <p:nvPicPr>
          <p:cNvPr id="27" name="Graphic 26" descr="Heart organ">
            <a:extLst>
              <a:ext uri="{FF2B5EF4-FFF2-40B4-BE49-F238E27FC236}">
                <a16:creationId xmlns:a16="http://schemas.microsoft.com/office/drawing/2014/main" id="{3D6B5359-84AF-4E64-B5D7-1744B526F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76663C-2F40-45D3-8CAA-146B80ED35F6}"/>
              </a:ext>
            </a:extLst>
          </p:cNvPr>
          <p:cNvSpPr txBox="1"/>
          <p:nvPr/>
        </p:nvSpPr>
        <p:spPr>
          <a:xfrm>
            <a:off x="48164" y="6595326"/>
            <a:ext cx="320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2531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B305-16EF-4FCC-9805-9CB638CC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8553"/>
            <a:ext cx="12191998" cy="6519445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700" dirty="0">
                <a:hlinkClick r:id="rId2"/>
              </a:rPr>
              <a:t>https://healthblog.uofmhealth.org/Mens-Heart-Disease-Risks-Signs-perfcon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3"/>
              </a:rPr>
              <a:t>https://genetics.wisc.edu/distinguished-lectures-in-science-daniel-colon-ramos/</a:t>
            </a:r>
            <a:endParaRPr lang="en-US" sz="7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700" dirty="0">
                <a:hlinkClick r:id="rId4"/>
              </a:rPr>
              <a:t>https://www.mayoclinic.org/diseases-conditions/aortic-valve-disease/symptoms-causes/syc-20355117</a:t>
            </a:r>
            <a:endParaRPr lang="en-US" sz="7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700" dirty="0">
                <a:hlinkClick r:id="rId5"/>
              </a:rPr>
              <a:t>https://www.heart-valve-surgery.com/Images/bicuspid-aortic-valve-comparison.jpg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6"/>
              </a:rPr>
              <a:t>https://www.johnmuirhealth.com/content/dam/jmh/Dept-Specific/cardiac-services/as_hearts.jpg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7"/>
              </a:rPr>
              <a:t>https://images.medindia.net/patientinfo/950_400/symptoms-signs-of-bicuspid-aortic-valve.jpg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8"/>
              </a:rPr>
              <a:t>https://image.freepik.com/freie-ikonen/bar-seitenansicht-silhouette_318-42619.jpg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9"/>
              </a:rPr>
              <a:t>https://image.flaticon.com/icons/svg/47/47197.svg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0"/>
              </a:rPr>
              <a:t>http://imageog.flaticon.com/icons/png/512/47/47096.png?size=1200x630f&amp;pad=10,10,10,10&amp;ext=png&amp;bg=FFFFFFFF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1"/>
              </a:rPr>
              <a:t>https://photos.gograph.com/thumbs/CSP/CSP418/bat-silhouette-stock-illustration_k19082699.jpg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2"/>
              </a:rPr>
              <a:t>http://imageog.flaticon.com/icons/png/512/47/47240.png?size=1200x630f&amp;pad=10,10,10,10&amp;ext=png&amp;bg=FFFFFFFF</a:t>
            </a:r>
            <a:endParaRPr lang="en-US" sz="7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700" dirty="0">
                <a:hlinkClick r:id="rId13"/>
              </a:rPr>
              <a:t>https://upload.wikimedia.org/wikipedia/commons/thumb/d/d8/Person_icon_BLACK-01.svg/721px-Person_icon_BLACK-01.svg.png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4"/>
              </a:rPr>
              <a:t>https://image.freepik.com/free-icon/monkey_318-62892.png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5"/>
              </a:rPr>
              <a:t>https://image.freepik.com/free-icon/chicken-symbol_318-10389.jpg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6"/>
              </a:rPr>
              <a:t>https://image.shutterstock.com/image-photo/image-450w-59417659.jpg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7"/>
              </a:rPr>
              <a:t>https://media.istockphoto.com/vectors/vector-set-of-black-aquarium-fish-silhouettes-with-text-vector-id1145856310?k=6&amp;m=1145856310&amp;s=612x612&amp;w=0&amp;h=gOnb4kwuztGEmfrxQpe4RoNNW3OkwoTyLOnIHelnWYE=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8"/>
              </a:rPr>
              <a:t>https://d30y9cdsu7xlg0.cloudfront.net/png/40840-200.png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19"/>
              </a:rPr>
              <a:t>https://imageog.flaticon.com/icons/png/512/47/47217.png?size=1200x630f&amp;pad=10,10,10,10&amp;ext=png&amp;bg=FFFFFFFF</a:t>
            </a:r>
            <a:endParaRPr lang="en-US" sz="700" dirty="0"/>
          </a:p>
          <a:p>
            <a:pPr>
              <a:buFont typeface="Arial" panose="020B0604020202020204" pitchFamily="34" charset="0"/>
              <a:buAutoNum type="arabicPeriod"/>
            </a:pPr>
            <a:r>
              <a:rPr lang="nl-NL" sz="700" dirty="0"/>
              <a:t>van Opbergen C, van der Voorn S, et al. </a:t>
            </a:r>
            <a:r>
              <a:rPr lang="en-US" sz="700" dirty="0"/>
              <a:t>Cardiac Ca</a:t>
            </a:r>
            <a:r>
              <a:rPr lang="en-US" sz="700" baseline="30000" dirty="0"/>
              <a:t>2+</a:t>
            </a:r>
            <a:r>
              <a:rPr lang="en-US" sz="700" dirty="0"/>
              <a:t> </a:t>
            </a:r>
            <a:r>
              <a:rPr lang="en-US" sz="700" dirty="0" err="1"/>
              <a:t>signalling</a:t>
            </a:r>
            <a:r>
              <a:rPr lang="en-US" sz="700" dirty="0"/>
              <a:t> in zebrafish: Translation of findings to man.</a:t>
            </a:r>
            <a:r>
              <a:rPr lang="en-US" sz="700" u="sng" dirty="0">
                <a:solidFill>
                  <a:srgbClr val="0563C1"/>
                </a:solidFill>
              </a:rPr>
              <a:t> </a:t>
            </a:r>
            <a:r>
              <a:rPr lang="en-US" sz="700" dirty="0"/>
              <a:t>Prog </a:t>
            </a:r>
            <a:r>
              <a:rPr lang="en-US" sz="700" dirty="0" err="1"/>
              <a:t>Biophys</a:t>
            </a:r>
            <a:r>
              <a:rPr lang="en-US" sz="700" dirty="0"/>
              <a:t> Mol Biol. 2018 Oct;138:45-58. </a:t>
            </a:r>
            <a:r>
              <a:rPr lang="en-US" sz="700" dirty="0" err="1"/>
              <a:t>doi</a:t>
            </a:r>
            <a:r>
              <a:rPr lang="en-US" sz="700" dirty="0"/>
              <a:t>: 10.1016/j.pbiomolbio.2018.05.002</a:t>
            </a:r>
          </a:p>
          <a:p>
            <a:pPr>
              <a:buAutoNum type="arabicPeriod"/>
            </a:pPr>
            <a:r>
              <a:rPr lang="it-IT" sz="700" dirty="0"/>
              <a:t>Li M, Hu X, et al.</a:t>
            </a:r>
            <a:r>
              <a:rPr lang="en-US" sz="700" b="1" dirty="0"/>
              <a:t> </a:t>
            </a:r>
            <a:r>
              <a:rPr lang="en-US" sz="700" dirty="0"/>
              <a:t>Overexpression of miR-19b Impairs Cardiac Development in Zebrafish by Targeting ctnnb1. Cell </a:t>
            </a:r>
            <a:r>
              <a:rPr lang="en-US" sz="700" dirty="0" err="1"/>
              <a:t>Physiol</a:t>
            </a:r>
            <a:r>
              <a:rPr lang="en-US" sz="700" dirty="0"/>
              <a:t> Biochem 2014;33:1988-2002; </a:t>
            </a:r>
            <a:r>
              <a:rPr lang="en-US" sz="700" u="sng" dirty="0">
                <a:hlinkClick r:id="rId20"/>
              </a:rPr>
              <a:t>https://doi.org/10.1159/000362975</a:t>
            </a:r>
            <a:endParaRPr lang="en-US" sz="700" u="sng" dirty="0"/>
          </a:p>
          <a:p>
            <a:pPr>
              <a:buAutoNum type="arabicPeriod"/>
            </a:pPr>
            <a:r>
              <a:rPr lang="en-US" sz="700" dirty="0" err="1"/>
              <a:t>Camarata</a:t>
            </a:r>
            <a:r>
              <a:rPr lang="en-US" sz="700" dirty="0"/>
              <a:t> T, </a:t>
            </a:r>
            <a:r>
              <a:rPr lang="en-US" sz="700" dirty="0" err="1"/>
              <a:t>Krcmery</a:t>
            </a:r>
            <a:r>
              <a:rPr lang="en-US" sz="700" dirty="0"/>
              <a:t> J, et al. Pdlim7 (LMP4) regulation of Tbx5 specifies zebrafish heart </a:t>
            </a:r>
            <a:r>
              <a:rPr lang="en-US" sz="700" dirty="0" err="1"/>
              <a:t>atrio</a:t>
            </a:r>
            <a:r>
              <a:rPr lang="en-US" sz="700" dirty="0"/>
              <a:t>-ventricular boundary and valve formation. </a:t>
            </a:r>
            <a:r>
              <a:rPr lang="en-US" sz="700" i="1" dirty="0"/>
              <a:t>Dev Biol</a:t>
            </a:r>
            <a:r>
              <a:rPr lang="en-US" sz="700" dirty="0"/>
              <a:t>. 2010;337(2):233–245. doi:10.1016/j.ydbio.2009.10.039</a:t>
            </a:r>
            <a:endParaRPr lang="en-US" sz="700" u="sng" dirty="0"/>
          </a:p>
          <a:p>
            <a:pPr>
              <a:buAutoNum type="arabicPeriod"/>
            </a:pPr>
            <a:r>
              <a:rPr lang="it-IT" sz="700" dirty="0"/>
              <a:t>Page D, Miossec M, et al. </a:t>
            </a:r>
            <a:r>
              <a:rPr lang="en-US" sz="700" dirty="0"/>
              <a:t>Deleterious genetic variants in </a:t>
            </a:r>
            <a:r>
              <a:rPr lang="en-US" sz="700" i="1" dirty="0"/>
              <a:t>NOTCH1</a:t>
            </a:r>
            <a:r>
              <a:rPr lang="en-US" sz="700" dirty="0"/>
              <a:t> are a major contributor to the incidence of non-syndromic Tetralogy of Fallot. </a:t>
            </a:r>
            <a:r>
              <a:rPr lang="en-US" sz="700" dirty="0" err="1"/>
              <a:t>bioRxiv</a:t>
            </a:r>
            <a:r>
              <a:rPr lang="en-US" sz="700" dirty="0"/>
              <a:t> 300905; </a:t>
            </a:r>
            <a:r>
              <a:rPr lang="en-US" sz="700" dirty="0" err="1"/>
              <a:t>doi</a:t>
            </a:r>
            <a:r>
              <a:rPr lang="en-US" sz="700" dirty="0"/>
              <a:t>: https://doi.org/10.1101/300905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700" dirty="0">
                <a:hlinkClick r:id="rId21"/>
              </a:rPr>
              <a:t>https://www.genome.gov/sites/default/files/tg/en/illustration/zebrafish.jpg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22"/>
              </a:rPr>
              <a:t>https://www.mirusbio.com/assets/figures/crispr-rnp-delivery-approach.png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23"/>
              </a:rPr>
              <a:t>https://www.the-scientist.com/news-opinion/rnais-future-in-drug-target-screening-31651</a:t>
            </a:r>
            <a:endParaRPr lang="en-US" sz="700" dirty="0"/>
          </a:p>
          <a:p>
            <a:pPr>
              <a:buAutoNum type="arabicPeriod"/>
            </a:pPr>
            <a:r>
              <a:rPr lang="en-US" sz="700" dirty="0">
                <a:hlinkClick r:id="rId24"/>
              </a:rPr>
              <a:t>https://phys.org/news/2019-04-brb-seq-quick-cheaper-future-rna.html</a:t>
            </a:r>
            <a:endParaRPr lang="en-US" sz="700" dirty="0"/>
          </a:p>
          <a:p>
            <a:pPr>
              <a:buAutoNum type="arabicPeriod"/>
            </a:pPr>
            <a:r>
              <a:rPr lang="en-US" sz="700" dirty="0"/>
              <a:t>Acharya A, Hans C, Koenig S, et al. Inhibitory role of Notch1 in calcific aortic valve disease. </a:t>
            </a:r>
            <a:r>
              <a:rPr lang="en-US" sz="700" i="1" dirty="0" err="1"/>
              <a:t>PLoS</a:t>
            </a:r>
            <a:r>
              <a:rPr lang="en-US" sz="700" i="1" dirty="0"/>
              <a:t> One</a:t>
            </a:r>
            <a:r>
              <a:rPr lang="en-US" sz="700" dirty="0"/>
              <a:t>. 2011;6(11):e27743. doi:10.1371/journal.pone.0027743</a:t>
            </a:r>
          </a:p>
          <a:p>
            <a:pPr>
              <a:buAutoNum type="arabicPeriod"/>
            </a:pPr>
            <a:r>
              <a:rPr lang="lt-LT" sz="700" dirty="0"/>
              <a:t>Varnaitė R, MacNeill S. Meet the neighbors: Mapping local protein interactomes by proximity-dependent labeling with BioID. </a:t>
            </a:r>
            <a:r>
              <a:rPr lang="lt-LT" sz="700" i="1" dirty="0"/>
              <a:t>Proteomics</a:t>
            </a:r>
            <a:r>
              <a:rPr lang="lt-LT" sz="700" dirty="0"/>
              <a:t>. 2016;16(19):2503–2518. doi:10.1002/pmic.201600123</a:t>
            </a:r>
            <a:endParaRPr lang="en-US" sz="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1A861-74B1-46D9-B49D-1BAA933D7A84}"/>
              </a:ext>
            </a:extLst>
          </p:cNvPr>
          <p:cNvSpPr txBox="1"/>
          <p:nvPr/>
        </p:nvSpPr>
        <p:spPr>
          <a:xfrm>
            <a:off x="1" y="0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References:</a:t>
            </a:r>
          </a:p>
        </p:txBody>
      </p:sp>
    </p:spTree>
    <p:extLst>
      <p:ext uri="{BB962C8B-B14F-4D97-AF65-F5344CB8AC3E}">
        <p14:creationId xmlns:p14="http://schemas.microsoft.com/office/powerpoint/2010/main" val="187060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F8572-3D61-4944-9DBF-E912083954F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does AoVD1 manifest?</a:t>
            </a:r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5501F480-762E-4DD2-8FF4-98E1F1E11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0" y="982692"/>
            <a:ext cx="11619960" cy="4892615"/>
          </a:xfrm>
          <a:prstGeom prst="rect">
            <a:avLst/>
          </a:prstGeom>
        </p:spPr>
      </p:pic>
      <p:pic>
        <p:nvPicPr>
          <p:cNvPr id="6" name="Graphic 5" descr="Heart organ">
            <a:extLst>
              <a:ext uri="{FF2B5EF4-FFF2-40B4-BE49-F238E27FC236}">
                <a16:creationId xmlns:a16="http://schemas.microsoft.com/office/drawing/2014/main" id="{EEFE51FA-9078-48E5-9332-FDDC1C56A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92D90-C6F0-4D65-B4A3-2B5A5940D825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868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1DB5F-7681-4691-A296-E8BD8708C41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associated with AoVD1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3D4D4849-D7B3-4157-BA44-6F01DDA78B90}"/>
              </a:ext>
            </a:extLst>
          </p:cNvPr>
          <p:cNvSpPr/>
          <p:nvPr/>
        </p:nvSpPr>
        <p:spPr>
          <a:xfrm>
            <a:off x="816599" y="1472039"/>
            <a:ext cx="10468324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D5068-2A3C-4513-B9EB-303DAF02C48F}"/>
              </a:ext>
            </a:extLst>
          </p:cNvPr>
          <p:cNvSpPr/>
          <p:nvPr/>
        </p:nvSpPr>
        <p:spPr>
          <a:xfrm>
            <a:off x="1889780" y="140850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2087B-21D0-41DC-807A-6A9E45CBD62D}"/>
              </a:ext>
            </a:extLst>
          </p:cNvPr>
          <p:cNvSpPr/>
          <p:nvPr/>
        </p:nvSpPr>
        <p:spPr>
          <a:xfrm>
            <a:off x="2056444" y="140850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93D99-9252-44FA-9614-E97F99A7C7F2}"/>
              </a:ext>
            </a:extLst>
          </p:cNvPr>
          <p:cNvSpPr/>
          <p:nvPr/>
        </p:nvSpPr>
        <p:spPr>
          <a:xfrm>
            <a:off x="2221686" y="140850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A18E07-ECE0-433F-A39B-CA57BBE773DF}"/>
              </a:ext>
            </a:extLst>
          </p:cNvPr>
          <p:cNvSpPr/>
          <p:nvPr/>
        </p:nvSpPr>
        <p:spPr>
          <a:xfrm>
            <a:off x="2389291" y="140850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6D443-32BA-4BCF-910B-23CFA334F1EA}"/>
              </a:ext>
            </a:extLst>
          </p:cNvPr>
          <p:cNvSpPr/>
          <p:nvPr/>
        </p:nvSpPr>
        <p:spPr>
          <a:xfrm>
            <a:off x="2559017" y="140850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0CCDF-4BA2-4A3B-8B0F-D1C83DAA92BF}"/>
              </a:ext>
            </a:extLst>
          </p:cNvPr>
          <p:cNvSpPr/>
          <p:nvPr/>
        </p:nvSpPr>
        <p:spPr>
          <a:xfrm>
            <a:off x="2723679" y="139679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46AAF-C64D-426D-AA19-CAF55B88311C}"/>
              </a:ext>
            </a:extLst>
          </p:cNvPr>
          <p:cNvSpPr/>
          <p:nvPr/>
        </p:nvSpPr>
        <p:spPr>
          <a:xfrm>
            <a:off x="3037903" y="139679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F2DA18-C7A1-46A0-9C6D-A18F62564D43}"/>
              </a:ext>
            </a:extLst>
          </p:cNvPr>
          <p:cNvSpPr/>
          <p:nvPr/>
        </p:nvSpPr>
        <p:spPr>
          <a:xfrm>
            <a:off x="3203868" y="140850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692A53-E6E3-468A-892E-7446DC1C1208}"/>
              </a:ext>
            </a:extLst>
          </p:cNvPr>
          <p:cNvSpPr/>
          <p:nvPr/>
        </p:nvSpPr>
        <p:spPr>
          <a:xfrm>
            <a:off x="6722552" y="139169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04707-C763-4EED-999D-97D31F91F7A9}"/>
              </a:ext>
            </a:extLst>
          </p:cNvPr>
          <p:cNvSpPr/>
          <p:nvPr/>
        </p:nvSpPr>
        <p:spPr>
          <a:xfrm>
            <a:off x="3373586" y="14085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D6421-F237-4B39-B048-149D0A351586}"/>
              </a:ext>
            </a:extLst>
          </p:cNvPr>
          <p:cNvSpPr/>
          <p:nvPr/>
        </p:nvSpPr>
        <p:spPr>
          <a:xfrm>
            <a:off x="3539418" y="139679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8D45BC-E6C6-43F7-8508-B8D9108F0DE6}"/>
              </a:ext>
            </a:extLst>
          </p:cNvPr>
          <p:cNvSpPr/>
          <p:nvPr/>
        </p:nvSpPr>
        <p:spPr>
          <a:xfrm>
            <a:off x="3700606" y="139679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BF1E4F-15DB-4B0A-8A97-797AD1D53B9C}"/>
              </a:ext>
            </a:extLst>
          </p:cNvPr>
          <p:cNvSpPr/>
          <p:nvPr/>
        </p:nvSpPr>
        <p:spPr>
          <a:xfrm>
            <a:off x="3861794" y="139679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251294-C6AE-46A5-87B0-DBBB1C1A2697}"/>
              </a:ext>
            </a:extLst>
          </p:cNvPr>
          <p:cNvSpPr/>
          <p:nvPr/>
        </p:nvSpPr>
        <p:spPr>
          <a:xfrm>
            <a:off x="2882928" y="140850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95469-0E63-4F18-9689-6E47432FB0D9}"/>
              </a:ext>
            </a:extLst>
          </p:cNvPr>
          <p:cNvSpPr/>
          <p:nvPr/>
        </p:nvSpPr>
        <p:spPr>
          <a:xfrm>
            <a:off x="4009139" y="139679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37117-8084-44FD-85A4-439D12283061}"/>
              </a:ext>
            </a:extLst>
          </p:cNvPr>
          <p:cNvSpPr/>
          <p:nvPr/>
        </p:nvSpPr>
        <p:spPr>
          <a:xfrm>
            <a:off x="4154905" y="139679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F3484-10B8-4E90-8038-18BFFC1197E7}"/>
              </a:ext>
            </a:extLst>
          </p:cNvPr>
          <p:cNvSpPr/>
          <p:nvPr/>
        </p:nvSpPr>
        <p:spPr>
          <a:xfrm>
            <a:off x="4300846" y="139679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45E369-DAB4-49ED-9C58-65DCD71D8861}"/>
              </a:ext>
            </a:extLst>
          </p:cNvPr>
          <p:cNvSpPr/>
          <p:nvPr/>
        </p:nvSpPr>
        <p:spPr>
          <a:xfrm>
            <a:off x="4457437" y="139679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F04EC7-730D-489C-9CA7-3A0D8A58C3BF}"/>
              </a:ext>
            </a:extLst>
          </p:cNvPr>
          <p:cNvSpPr/>
          <p:nvPr/>
        </p:nvSpPr>
        <p:spPr>
          <a:xfrm>
            <a:off x="4624626" y="14085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859843-9136-44B3-8175-29497FE04399}"/>
              </a:ext>
            </a:extLst>
          </p:cNvPr>
          <p:cNvSpPr/>
          <p:nvPr/>
        </p:nvSpPr>
        <p:spPr>
          <a:xfrm>
            <a:off x="4786630" y="141039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CB4D21-26C4-413B-9228-75BB8FA65093}"/>
              </a:ext>
            </a:extLst>
          </p:cNvPr>
          <p:cNvSpPr/>
          <p:nvPr/>
        </p:nvSpPr>
        <p:spPr>
          <a:xfrm>
            <a:off x="4947002" y="14085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236458-F6A0-4DFB-9331-1640FF93E9B9}"/>
              </a:ext>
            </a:extLst>
          </p:cNvPr>
          <p:cNvSpPr/>
          <p:nvPr/>
        </p:nvSpPr>
        <p:spPr>
          <a:xfrm>
            <a:off x="5109006" y="139679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D9DF05-6DC5-4C7D-9B35-9BB7B82E41FA}"/>
              </a:ext>
            </a:extLst>
          </p:cNvPr>
          <p:cNvSpPr/>
          <p:nvPr/>
        </p:nvSpPr>
        <p:spPr>
          <a:xfrm>
            <a:off x="5268559" y="139679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5DACDF-1C8D-4B74-A027-D1EDA37D8C7F}"/>
              </a:ext>
            </a:extLst>
          </p:cNvPr>
          <p:cNvSpPr/>
          <p:nvPr/>
        </p:nvSpPr>
        <p:spPr>
          <a:xfrm>
            <a:off x="1563925" y="14085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49F48F-CF39-4F10-96FA-85754526529B}"/>
              </a:ext>
            </a:extLst>
          </p:cNvPr>
          <p:cNvSpPr/>
          <p:nvPr/>
        </p:nvSpPr>
        <p:spPr>
          <a:xfrm>
            <a:off x="1723614" y="140850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65D59D-1B3C-4F57-B029-B386881D91E0}"/>
              </a:ext>
            </a:extLst>
          </p:cNvPr>
          <p:cNvSpPr/>
          <p:nvPr/>
        </p:nvSpPr>
        <p:spPr>
          <a:xfrm>
            <a:off x="5428807" y="139679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8BF676-EAD1-4BA8-8EE0-F901E9D92F87}"/>
              </a:ext>
            </a:extLst>
          </p:cNvPr>
          <p:cNvSpPr/>
          <p:nvPr/>
        </p:nvSpPr>
        <p:spPr>
          <a:xfrm>
            <a:off x="5587734" y="139679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D6C120-400B-421A-9E2C-051718F04B6D}"/>
              </a:ext>
            </a:extLst>
          </p:cNvPr>
          <p:cNvSpPr/>
          <p:nvPr/>
        </p:nvSpPr>
        <p:spPr>
          <a:xfrm>
            <a:off x="5751183" y="139678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259AE1-3EF3-4969-A0F8-569034B1FF7D}"/>
              </a:ext>
            </a:extLst>
          </p:cNvPr>
          <p:cNvSpPr/>
          <p:nvPr/>
        </p:nvSpPr>
        <p:spPr>
          <a:xfrm>
            <a:off x="5909104" y="139678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AB972A-859F-40AC-8CE4-10BEC66DEF47}"/>
              </a:ext>
            </a:extLst>
          </p:cNvPr>
          <p:cNvSpPr/>
          <p:nvPr/>
        </p:nvSpPr>
        <p:spPr>
          <a:xfrm>
            <a:off x="6227250" y="139181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ABFFA3-2C5E-4248-BF8C-F1D38399534D}"/>
              </a:ext>
            </a:extLst>
          </p:cNvPr>
          <p:cNvSpPr/>
          <p:nvPr/>
        </p:nvSpPr>
        <p:spPr>
          <a:xfrm>
            <a:off x="1242782" y="14085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61F17B-4CE9-446D-8DE4-1F07F5754374}"/>
              </a:ext>
            </a:extLst>
          </p:cNvPr>
          <p:cNvSpPr/>
          <p:nvPr/>
        </p:nvSpPr>
        <p:spPr>
          <a:xfrm>
            <a:off x="1404025" y="140104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4981A8-6F0E-4523-9420-0E53C5A497CE}"/>
              </a:ext>
            </a:extLst>
          </p:cNvPr>
          <p:cNvSpPr/>
          <p:nvPr/>
        </p:nvSpPr>
        <p:spPr>
          <a:xfrm>
            <a:off x="6073559" y="139182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9A1362-7532-4FB7-9664-0B63B18453C1}"/>
              </a:ext>
            </a:extLst>
          </p:cNvPr>
          <p:cNvSpPr/>
          <p:nvPr/>
        </p:nvSpPr>
        <p:spPr>
          <a:xfrm>
            <a:off x="6555663" y="140104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57ABDB-9B0E-40FC-A626-6960989C479F}"/>
              </a:ext>
            </a:extLst>
          </p:cNvPr>
          <p:cNvSpPr/>
          <p:nvPr/>
        </p:nvSpPr>
        <p:spPr>
          <a:xfrm>
            <a:off x="6387404" y="139181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1902C7-721B-4E8C-8C03-232A26ACC6B2}"/>
              </a:ext>
            </a:extLst>
          </p:cNvPr>
          <p:cNvSpPr/>
          <p:nvPr/>
        </p:nvSpPr>
        <p:spPr>
          <a:xfrm>
            <a:off x="917802" y="13918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BB901-2935-42CB-98C8-A23D95C0ED81}"/>
              </a:ext>
            </a:extLst>
          </p:cNvPr>
          <p:cNvSpPr/>
          <p:nvPr/>
        </p:nvSpPr>
        <p:spPr>
          <a:xfrm>
            <a:off x="1080419" y="13918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3E1535-9010-4BED-8EB2-33AE7D7E68F8}"/>
              </a:ext>
            </a:extLst>
          </p:cNvPr>
          <p:cNvSpPr txBox="1"/>
          <p:nvPr/>
        </p:nvSpPr>
        <p:spPr>
          <a:xfrm>
            <a:off x="3101312" y="849852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BBD120A-4796-4CC5-BA92-E5294CF63994}"/>
              </a:ext>
            </a:extLst>
          </p:cNvPr>
          <p:cNvSpPr/>
          <p:nvPr/>
        </p:nvSpPr>
        <p:spPr>
          <a:xfrm>
            <a:off x="7067592" y="139038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1631FCA-3A61-488B-8725-6CD4CEC7B6CB}"/>
              </a:ext>
            </a:extLst>
          </p:cNvPr>
          <p:cNvSpPr/>
          <p:nvPr/>
        </p:nvSpPr>
        <p:spPr>
          <a:xfrm>
            <a:off x="7400811" y="139038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846A6E-B291-476A-9ECD-A093D97DC116}"/>
              </a:ext>
            </a:extLst>
          </p:cNvPr>
          <p:cNvSpPr txBox="1"/>
          <p:nvPr/>
        </p:nvSpPr>
        <p:spPr>
          <a:xfrm>
            <a:off x="6930611" y="919958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D86C329-398B-4EEF-8422-ED534AF07A37}"/>
              </a:ext>
            </a:extLst>
          </p:cNvPr>
          <p:cNvSpPr/>
          <p:nvPr/>
        </p:nvSpPr>
        <p:spPr>
          <a:xfrm>
            <a:off x="7745343" y="1390388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8F0A4C19-7996-4F93-ACFC-9A4073395965}"/>
              </a:ext>
            </a:extLst>
          </p:cNvPr>
          <p:cNvSpPr/>
          <p:nvPr/>
        </p:nvSpPr>
        <p:spPr>
          <a:xfrm>
            <a:off x="8430287" y="1379577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149B46-8BD0-401F-8294-D9E0CD173051}"/>
              </a:ext>
            </a:extLst>
          </p:cNvPr>
          <p:cNvSpPr txBox="1"/>
          <p:nvPr/>
        </p:nvSpPr>
        <p:spPr>
          <a:xfrm>
            <a:off x="7597670" y="935123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F22E87-BA5D-4D64-8BF6-FF3694D12459}"/>
              </a:ext>
            </a:extLst>
          </p:cNvPr>
          <p:cNvSpPr txBox="1"/>
          <p:nvPr/>
        </p:nvSpPr>
        <p:spPr>
          <a:xfrm>
            <a:off x="8254849" y="934783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129EA7A-9F4B-48F0-B57D-0BCF61779A58}"/>
              </a:ext>
            </a:extLst>
          </p:cNvPr>
          <p:cNvSpPr/>
          <p:nvPr/>
        </p:nvSpPr>
        <p:spPr>
          <a:xfrm rot="5400000">
            <a:off x="9116707" y="152063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3D31CBE-7A02-4150-B815-BFDB8A15D714}"/>
              </a:ext>
            </a:extLst>
          </p:cNvPr>
          <p:cNvSpPr/>
          <p:nvPr/>
        </p:nvSpPr>
        <p:spPr>
          <a:xfrm rot="5400000">
            <a:off x="9355593" y="152703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4A6C5EF-418E-4299-A3B0-55B8A5874C9D}"/>
              </a:ext>
            </a:extLst>
          </p:cNvPr>
          <p:cNvSpPr/>
          <p:nvPr/>
        </p:nvSpPr>
        <p:spPr>
          <a:xfrm rot="5400000">
            <a:off x="10067496" y="152703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723D674-9CA9-44F4-8EC2-9307EF1649EC}"/>
              </a:ext>
            </a:extLst>
          </p:cNvPr>
          <p:cNvSpPr/>
          <p:nvPr/>
        </p:nvSpPr>
        <p:spPr>
          <a:xfrm rot="5400000">
            <a:off x="9587377" y="152703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8488C0-B445-42B2-984C-5CA69FA2543D}"/>
              </a:ext>
            </a:extLst>
          </p:cNvPr>
          <p:cNvSpPr/>
          <p:nvPr/>
        </p:nvSpPr>
        <p:spPr>
          <a:xfrm rot="5400000">
            <a:off x="9829407" y="152703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96CB0882-374A-482A-8F68-D903E86327C2}"/>
              </a:ext>
            </a:extLst>
          </p:cNvPr>
          <p:cNvSpPr/>
          <p:nvPr/>
        </p:nvSpPr>
        <p:spPr>
          <a:xfrm>
            <a:off x="11078138" y="140467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E582CD-7FCF-4082-BD68-D924846CD7AD}"/>
              </a:ext>
            </a:extLst>
          </p:cNvPr>
          <p:cNvSpPr txBox="1"/>
          <p:nvPr/>
        </p:nvSpPr>
        <p:spPr>
          <a:xfrm>
            <a:off x="9332144" y="927182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B0C1C82-9E63-411A-A85D-920F78C7D7DA}"/>
              </a:ext>
            </a:extLst>
          </p:cNvPr>
          <p:cNvSpPr/>
          <p:nvPr/>
        </p:nvSpPr>
        <p:spPr>
          <a:xfrm rot="5400000">
            <a:off x="8883750" y="152523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B3400D-5FAB-4F2C-B244-1A3483D80066}"/>
              </a:ext>
            </a:extLst>
          </p:cNvPr>
          <p:cNvSpPr txBox="1"/>
          <p:nvPr/>
        </p:nvSpPr>
        <p:spPr>
          <a:xfrm>
            <a:off x="10860225" y="934642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631D3D-38AC-4F6B-AEF2-8B03F32D6717}"/>
              </a:ext>
            </a:extLst>
          </p:cNvPr>
          <p:cNvSpPr txBox="1"/>
          <p:nvPr/>
        </p:nvSpPr>
        <p:spPr>
          <a:xfrm>
            <a:off x="17948" y="2090651"/>
            <a:ext cx="1217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                    </a:t>
            </a:r>
            <a:r>
              <a:rPr lang="en-US" sz="2400" b="1" dirty="0">
                <a:solidFill>
                  <a:srgbClr val="00B050"/>
                </a:solidFill>
              </a:rPr>
              <a:t>L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g</a:t>
            </a:r>
            <a:r>
              <a:rPr lang="en-US" sz="2400" b="1" dirty="0">
                <a:solidFill>
                  <a:srgbClr val="92D05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92D050"/>
                </a:solidFill>
              </a:rPr>
              <a:t>d</a:t>
            </a:r>
            <a:r>
              <a:rPr lang="en-US" sz="2400" b="1" dirty="0">
                <a:solidFill>
                  <a:srgbClr val="00B050"/>
                </a:solidFill>
              </a:rPr>
              <a:t> B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92D050"/>
                </a:solidFill>
              </a:rPr>
              <a:t>d</a:t>
            </a:r>
            <a:r>
              <a:rPr lang="en-US" sz="2400" b="1" dirty="0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92D05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g            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FFC000"/>
                </a:solidFill>
              </a:rPr>
              <a:t>e</a:t>
            </a:r>
            <a:r>
              <a:rPr lang="en-US" sz="2400" b="1" dirty="0">
                <a:solidFill>
                  <a:srgbClr val="FFFF00"/>
                </a:solidFill>
              </a:rPr>
              <a:t>g</a:t>
            </a:r>
            <a:r>
              <a:rPr lang="en-US" sz="2400" b="1" dirty="0">
                <a:solidFill>
                  <a:srgbClr val="0070C0"/>
                </a:solidFill>
              </a:rPr>
              <a:t>u</a:t>
            </a:r>
            <a:r>
              <a:rPr lang="en-US" sz="2400" b="1" dirty="0">
                <a:solidFill>
                  <a:srgbClr val="FFC000"/>
                </a:solidFill>
              </a:rPr>
              <a:t>l</a:t>
            </a:r>
            <a:r>
              <a:rPr lang="en-US" sz="2400" b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o</a:t>
            </a:r>
            <a:r>
              <a:rPr lang="en-US" sz="2400" b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FFC000"/>
                </a:solidFill>
              </a:rPr>
              <a:t>/</a:t>
            </a:r>
            <a:r>
              <a:rPr lang="en-US" sz="2400" b="1" dirty="0">
                <a:solidFill>
                  <a:srgbClr val="FFFF00"/>
                </a:solidFill>
              </a:rPr>
              <a:t>D</a:t>
            </a:r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FFC000"/>
                </a:solidFill>
              </a:rPr>
              <a:t>m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z</a:t>
            </a:r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b="1" dirty="0">
                <a:solidFill>
                  <a:srgbClr val="FFC000"/>
                </a:solidFill>
              </a:rPr>
              <a:t>t</a:t>
            </a:r>
            <a:r>
              <a:rPr lang="en-US" sz="2400" b="1" dirty="0">
                <a:solidFill>
                  <a:srgbClr val="FFFF0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  <a:r>
              <a:rPr lang="en-US" sz="2400" b="1" dirty="0">
                <a:solidFill>
                  <a:srgbClr val="FFC00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            </a:t>
            </a:r>
            <a:r>
              <a:rPr lang="en-US" sz="2400" b="1" dirty="0">
                <a:solidFill>
                  <a:srgbClr val="FF0000"/>
                </a:solidFill>
              </a:rPr>
              <a:t>Signal Transduction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0173DE-0B81-4A50-B379-3F9F68A4FC15}"/>
              </a:ext>
            </a:extLst>
          </p:cNvPr>
          <p:cNvSpPr/>
          <p:nvPr/>
        </p:nvSpPr>
        <p:spPr>
          <a:xfrm>
            <a:off x="239767" y="4199258"/>
            <a:ext cx="3622027" cy="2175661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934BD3B-34A8-4C85-B8B3-F4052CC32E03}"/>
              </a:ext>
            </a:extLst>
          </p:cNvPr>
          <p:cNvSpPr/>
          <p:nvPr/>
        </p:nvSpPr>
        <p:spPr>
          <a:xfrm>
            <a:off x="4284986" y="4199259"/>
            <a:ext cx="3622027" cy="21756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4374090-727F-4743-A5AD-7CEE6A460DEB}"/>
              </a:ext>
            </a:extLst>
          </p:cNvPr>
          <p:cNvSpPr/>
          <p:nvPr/>
        </p:nvSpPr>
        <p:spPr>
          <a:xfrm>
            <a:off x="8330205" y="4199259"/>
            <a:ext cx="3622027" cy="217566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CEC64-7D8C-4516-B73A-1CCE4C81D86B}"/>
              </a:ext>
            </a:extLst>
          </p:cNvPr>
          <p:cNvSpPr txBox="1"/>
          <p:nvPr/>
        </p:nvSpPr>
        <p:spPr>
          <a:xfrm>
            <a:off x="250107" y="4266608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cs typeface="Arial" panose="020B0604020202020204" pitchFamily="34" charset="0"/>
              </a:rPr>
              <a:t>Molecular function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80870A-4A0B-48EC-9679-5F6A1EBFD959}"/>
              </a:ext>
            </a:extLst>
          </p:cNvPr>
          <p:cNvSpPr txBox="1"/>
          <p:nvPr/>
        </p:nvSpPr>
        <p:spPr>
          <a:xfrm>
            <a:off x="4293958" y="4266608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cs typeface="Arial" panose="020B0604020202020204" pitchFamily="34" charset="0"/>
              </a:rPr>
              <a:t>Biological process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270245-6CF0-4A74-BCEA-B8C523631411}"/>
              </a:ext>
            </a:extLst>
          </p:cNvPr>
          <p:cNvSpPr txBox="1"/>
          <p:nvPr/>
        </p:nvSpPr>
        <p:spPr>
          <a:xfrm>
            <a:off x="8374428" y="4266608"/>
            <a:ext cx="361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cs typeface="Arial" panose="020B0604020202020204" pitchFamily="34" charset="0"/>
              </a:rPr>
              <a:t>Cellular component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883FA2-D936-49D7-BFED-024F5FE5ABB0}"/>
              </a:ext>
            </a:extLst>
          </p:cNvPr>
          <p:cNvSpPr txBox="1"/>
          <p:nvPr/>
        </p:nvSpPr>
        <p:spPr>
          <a:xfrm>
            <a:off x="304809" y="4817730"/>
            <a:ext cx="3491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Calcium ion binding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Chromatin DNA binding</a:t>
            </a:r>
          </a:p>
          <a:p>
            <a:pPr algn="ctr"/>
            <a:r>
              <a:rPr lang="en-US" sz="2400" b="1" dirty="0">
                <a:cs typeface="Arial" panose="020B0604020202020204" pitchFamily="34" charset="0"/>
              </a:rPr>
              <a:t>RNA polymerase II-specific activity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3042C9-6A20-45D1-AB83-9841FF5B57C9}"/>
              </a:ext>
            </a:extLst>
          </p:cNvPr>
          <p:cNvSpPr txBox="1"/>
          <p:nvPr/>
        </p:nvSpPr>
        <p:spPr>
          <a:xfrm>
            <a:off x="4359002" y="4817731"/>
            <a:ext cx="3491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Organ regeneration</a:t>
            </a:r>
          </a:p>
          <a:p>
            <a:pPr algn="ctr"/>
            <a:r>
              <a:rPr lang="en-US" sz="2400" b="1" dirty="0"/>
              <a:t>Valve morphogenesis</a:t>
            </a:r>
          </a:p>
          <a:p>
            <a:pPr algn="ctr"/>
            <a:r>
              <a:rPr lang="en-US" sz="2400" b="1" dirty="0"/>
              <a:t>Apoptotic embryonic digit morphogenesis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D2E23E-54D4-4F8D-9C26-90B1F5467E36}"/>
              </a:ext>
            </a:extLst>
          </p:cNvPr>
          <p:cNvSpPr txBox="1"/>
          <p:nvPr/>
        </p:nvSpPr>
        <p:spPr>
          <a:xfrm>
            <a:off x="8395247" y="4807818"/>
            <a:ext cx="3491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Cell membrane</a:t>
            </a:r>
          </a:p>
          <a:p>
            <a:pPr algn="ctr"/>
            <a:r>
              <a:rPr lang="en-US" sz="2400" b="1" dirty="0"/>
              <a:t>Nucleus</a:t>
            </a:r>
          </a:p>
        </p:txBody>
      </p:sp>
      <p:pic>
        <p:nvPicPr>
          <p:cNvPr id="65" name="Graphic 64" descr="Gears">
            <a:extLst>
              <a:ext uri="{FF2B5EF4-FFF2-40B4-BE49-F238E27FC236}">
                <a16:creationId xmlns:a16="http://schemas.microsoft.com/office/drawing/2014/main" id="{888C0262-3B41-4159-BBAA-73393333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3578" y="2971800"/>
            <a:ext cx="914400" cy="914400"/>
          </a:xfrm>
          <a:prstGeom prst="rect">
            <a:avLst/>
          </a:prstGeom>
        </p:spPr>
      </p:pic>
      <p:pic>
        <p:nvPicPr>
          <p:cNvPr id="74" name="Graphic 73" descr="Network">
            <a:extLst>
              <a:ext uri="{FF2B5EF4-FFF2-40B4-BE49-F238E27FC236}">
                <a16:creationId xmlns:a16="http://schemas.microsoft.com/office/drawing/2014/main" id="{C0177362-B47B-4FDF-A41E-17B1757A1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4017" y="2971800"/>
            <a:ext cx="914400" cy="914400"/>
          </a:xfrm>
          <a:prstGeom prst="rect">
            <a:avLst/>
          </a:prstGeom>
        </p:spPr>
      </p:pic>
      <p:pic>
        <p:nvPicPr>
          <p:cNvPr id="76" name="Graphic 75" descr="Repeat">
            <a:extLst>
              <a:ext uri="{FF2B5EF4-FFF2-40B4-BE49-F238E27FC236}">
                <a16:creationId xmlns:a16="http://schemas.microsoft.com/office/drawing/2014/main" id="{3A02661C-5F7F-45B6-B05B-693F92BDB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771" y="2971800"/>
            <a:ext cx="914400" cy="914400"/>
          </a:xfrm>
          <a:prstGeom prst="rect">
            <a:avLst/>
          </a:prstGeom>
        </p:spPr>
      </p:pic>
      <p:pic>
        <p:nvPicPr>
          <p:cNvPr id="75" name="Graphic 74" descr="Heart organ">
            <a:extLst>
              <a:ext uri="{FF2B5EF4-FFF2-40B4-BE49-F238E27FC236}">
                <a16:creationId xmlns:a16="http://schemas.microsoft.com/office/drawing/2014/main" id="{5082A0CE-F9A0-427B-9F6B-2CE9503F8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4AC68C8-D8D0-4AFB-86A2-1488F29E819F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752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262E1CA-C58A-4606-BE0E-179E5696A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0" y="584775"/>
            <a:ext cx="11152239" cy="6273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072A5-4396-4637-A96B-879049EBD2A0}"/>
              </a:ext>
            </a:extLst>
          </p:cNvPr>
          <p:cNvSpPr txBox="1"/>
          <p:nvPr/>
        </p:nvSpPr>
        <p:spPr>
          <a:xfrm>
            <a:off x="2246671" y="0"/>
            <a:ext cx="769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NOTCH Signaling Pathway</a:t>
            </a:r>
          </a:p>
        </p:txBody>
      </p:sp>
      <p:pic>
        <p:nvPicPr>
          <p:cNvPr id="7" name="Graphic 6" descr="Heart organ">
            <a:extLst>
              <a:ext uri="{FF2B5EF4-FFF2-40B4-BE49-F238E27FC236}">
                <a16:creationId xmlns:a16="http://schemas.microsoft.com/office/drawing/2014/main" id="{6EBC0DC0-2BAC-4542-AFB7-8383FC61B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B1DFA-5B62-4450-A4A8-F5563BE8AD0C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068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DC295C8-37F5-4E47-ACE5-802C205F3B4C}"/>
              </a:ext>
            </a:extLst>
          </p:cNvPr>
          <p:cNvSpPr/>
          <p:nvPr/>
        </p:nvSpPr>
        <p:spPr>
          <a:xfrm>
            <a:off x="1374440" y="1529549"/>
            <a:ext cx="10468324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D3104-B45D-4BD9-9158-7A68E7FEF2D0}"/>
              </a:ext>
            </a:extLst>
          </p:cNvPr>
          <p:cNvSpPr txBox="1"/>
          <p:nvPr/>
        </p:nvSpPr>
        <p:spPr>
          <a:xfrm>
            <a:off x="-50650" y="1435289"/>
            <a:ext cx="131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Human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5FC79-B714-4C41-B70C-990C74784F1D}"/>
              </a:ext>
            </a:extLst>
          </p:cNvPr>
          <p:cNvSpPr/>
          <p:nvPr/>
        </p:nvSpPr>
        <p:spPr>
          <a:xfrm>
            <a:off x="2447621" y="146601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7BFFA-A9B6-46C5-B9BD-A05A8B0781E6}"/>
              </a:ext>
            </a:extLst>
          </p:cNvPr>
          <p:cNvSpPr/>
          <p:nvPr/>
        </p:nvSpPr>
        <p:spPr>
          <a:xfrm>
            <a:off x="2614285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6B1AD8-6993-4A39-8E17-B8317A57C972}"/>
              </a:ext>
            </a:extLst>
          </p:cNvPr>
          <p:cNvSpPr/>
          <p:nvPr/>
        </p:nvSpPr>
        <p:spPr>
          <a:xfrm>
            <a:off x="2779527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58233-C05B-43B2-AA09-9ACE7687E765}"/>
              </a:ext>
            </a:extLst>
          </p:cNvPr>
          <p:cNvSpPr/>
          <p:nvPr/>
        </p:nvSpPr>
        <p:spPr>
          <a:xfrm>
            <a:off x="2947132" y="146601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DF4A0-6C66-4BF9-9E80-435CA016D201}"/>
              </a:ext>
            </a:extLst>
          </p:cNvPr>
          <p:cNvSpPr/>
          <p:nvPr/>
        </p:nvSpPr>
        <p:spPr>
          <a:xfrm>
            <a:off x="3116858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3EDB14-196F-4F3D-9295-D363F288D06E}"/>
              </a:ext>
            </a:extLst>
          </p:cNvPr>
          <p:cNvSpPr/>
          <p:nvPr/>
        </p:nvSpPr>
        <p:spPr>
          <a:xfrm>
            <a:off x="3281520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1D68C-C7F5-4B07-A7FF-4D2EBD83A7B3}"/>
              </a:ext>
            </a:extLst>
          </p:cNvPr>
          <p:cNvSpPr/>
          <p:nvPr/>
        </p:nvSpPr>
        <p:spPr>
          <a:xfrm>
            <a:off x="3595744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C5945-4901-43D7-989B-F2EBD30B3951}"/>
              </a:ext>
            </a:extLst>
          </p:cNvPr>
          <p:cNvSpPr/>
          <p:nvPr/>
        </p:nvSpPr>
        <p:spPr>
          <a:xfrm>
            <a:off x="3761709" y="146601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732C38-E14B-43B4-9E4C-37CC5B80BDD3}"/>
              </a:ext>
            </a:extLst>
          </p:cNvPr>
          <p:cNvSpPr/>
          <p:nvPr/>
        </p:nvSpPr>
        <p:spPr>
          <a:xfrm>
            <a:off x="7280393" y="144920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59DD45-9824-4CB5-B38C-E53992F6366B}"/>
              </a:ext>
            </a:extLst>
          </p:cNvPr>
          <p:cNvSpPr/>
          <p:nvPr/>
        </p:nvSpPr>
        <p:spPr>
          <a:xfrm>
            <a:off x="393142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D49203-5B14-4A14-9585-BB30054FD710}"/>
              </a:ext>
            </a:extLst>
          </p:cNvPr>
          <p:cNvSpPr/>
          <p:nvPr/>
        </p:nvSpPr>
        <p:spPr>
          <a:xfrm>
            <a:off x="4097259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484A6C-0EAF-4C72-8534-CDBD6B1B7508}"/>
              </a:ext>
            </a:extLst>
          </p:cNvPr>
          <p:cNvSpPr/>
          <p:nvPr/>
        </p:nvSpPr>
        <p:spPr>
          <a:xfrm>
            <a:off x="4258447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A26667-E72E-4826-BDAA-0497DCD05B3E}"/>
              </a:ext>
            </a:extLst>
          </p:cNvPr>
          <p:cNvSpPr/>
          <p:nvPr/>
        </p:nvSpPr>
        <p:spPr>
          <a:xfrm>
            <a:off x="4419635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FF031-B955-449F-B91C-862F572ECE8A}"/>
              </a:ext>
            </a:extLst>
          </p:cNvPr>
          <p:cNvSpPr/>
          <p:nvPr/>
        </p:nvSpPr>
        <p:spPr>
          <a:xfrm>
            <a:off x="3440769" y="146601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6163A2-94D1-4106-98CE-79C53ACB472A}"/>
              </a:ext>
            </a:extLst>
          </p:cNvPr>
          <p:cNvSpPr/>
          <p:nvPr/>
        </p:nvSpPr>
        <p:spPr>
          <a:xfrm>
            <a:off x="4566980" y="1454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AA8CCA-CB2D-4CAE-83BD-75BC18146515}"/>
              </a:ext>
            </a:extLst>
          </p:cNvPr>
          <p:cNvSpPr/>
          <p:nvPr/>
        </p:nvSpPr>
        <p:spPr>
          <a:xfrm>
            <a:off x="4712746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BCC98E-6364-494D-84D1-D15DF41C4835}"/>
              </a:ext>
            </a:extLst>
          </p:cNvPr>
          <p:cNvSpPr/>
          <p:nvPr/>
        </p:nvSpPr>
        <p:spPr>
          <a:xfrm>
            <a:off x="4858687" y="14543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B7C17-1F54-4101-92A1-97C4B02611DD}"/>
              </a:ext>
            </a:extLst>
          </p:cNvPr>
          <p:cNvSpPr/>
          <p:nvPr/>
        </p:nvSpPr>
        <p:spPr>
          <a:xfrm>
            <a:off x="5015278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A3B7A-F739-466F-AD3F-C5437D00B0B1}"/>
              </a:ext>
            </a:extLst>
          </p:cNvPr>
          <p:cNvSpPr/>
          <p:nvPr/>
        </p:nvSpPr>
        <p:spPr>
          <a:xfrm>
            <a:off x="518246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4D79D5-9B22-4525-B768-6A56D9DDD65D}"/>
              </a:ext>
            </a:extLst>
          </p:cNvPr>
          <p:cNvSpPr/>
          <p:nvPr/>
        </p:nvSpPr>
        <p:spPr>
          <a:xfrm>
            <a:off x="5344471" y="14679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633AC6-8922-405B-869C-082EC8DAD1B1}"/>
              </a:ext>
            </a:extLst>
          </p:cNvPr>
          <p:cNvSpPr/>
          <p:nvPr/>
        </p:nvSpPr>
        <p:spPr>
          <a:xfrm>
            <a:off x="5504843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0C7223-6DC1-47D3-A972-2BAEFFC8F078}"/>
              </a:ext>
            </a:extLst>
          </p:cNvPr>
          <p:cNvSpPr/>
          <p:nvPr/>
        </p:nvSpPr>
        <p:spPr>
          <a:xfrm>
            <a:off x="5666847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A0BB26-DB1C-4F70-B34C-09DEBC5DDACD}"/>
              </a:ext>
            </a:extLst>
          </p:cNvPr>
          <p:cNvSpPr/>
          <p:nvPr/>
        </p:nvSpPr>
        <p:spPr>
          <a:xfrm>
            <a:off x="5826400" y="14543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E1D084-6A0B-4761-897B-56C552421342}"/>
              </a:ext>
            </a:extLst>
          </p:cNvPr>
          <p:cNvSpPr/>
          <p:nvPr/>
        </p:nvSpPr>
        <p:spPr>
          <a:xfrm>
            <a:off x="2121766" y="146601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3E126-F4CE-463C-9915-C3B52B09082F}"/>
              </a:ext>
            </a:extLst>
          </p:cNvPr>
          <p:cNvSpPr/>
          <p:nvPr/>
        </p:nvSpPr>
        <p:spPr>
          <a:xfrm>
            <a:off x="2281455" y="146601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7DC02A-2D13-4F89-AD4B-C7462FC8E362}"/>
              </a:ext>
            </a:extLst>
          </p:cNvPr>
          <p:cNvSpPr/>
          <p:nvPr/>
        </p:nvSpPr>
        <p:spPr>
          <a:xfrm>
            <a:off x="5986648" y="145430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43206B-683B-4B5D-9608-DFE5208533CD}"/>
              </a:ext>
            </a:extLst>
          </p:cNvPr>
          <p:cNvSpPr/>
          <p:nvPr/>
        </p:nvSpPr>
        <p:spPr>
          <a:xfrm>
            <a:off x="6145575" y="14543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82311F-A98A-4F02-8D6D-32632D27174D}"/>
              </a:ext>
            </a:extLst>
          </p:cNvPr>
          <p:cNvSpPr/>
          <p:nvPr/>
        </p:nvSpPr>
        <p:spPr>
          <a:xfrm>
            <a:off x="6309024" y="14542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2A2980-129F-469F-B70B-39FFDB8F9CCE}"/>
              </a:ext>
            </a:extLst>
          </p:cNvPr>
          <p:cNvSpPr/>
          <p:nvPr/>
        </p:nvSpPr>
        <p:spPr>
          <a:xfrm>
            <a:off x="6466945" y="14542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2C0F86-B5D4-4AEE-97A1-00A5F053113B}"/>
              </a:ext>
            </a:extLst>
          </p:cNvPr>
          <p:cNvSpPr/>
          <p:nvPr/>
        </p:nvSpPr>
        <p:spPr>
          <a:xfrm>
            <a:off x="6785091" y="14493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24B684-109C-446C-B637-195C92AE7064}"/>
              </a:ext>
            </a:extLst>
          </p:cNvPr>
          <p:cNvSpPr/>
          <p:nvPr/>
        </p:nvSpPr>
        <p:spPr>
          <a:xfrm>
            <a:off x="1800623" y="146601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5C59E8-8A65-4985-81C9-2782B12F17FA}"/>
              </a:ext>
            </a:extLst>
          </p:cNvPr>
          <p:cNvSpPr/>
          <p:nvPr/>
        </p:nvSpPr>
        <p:spPr>
          <a:xfrm>
            <a:off x="1961866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63EB50-2A6A-48F9-9181-8D07C4F711BD}"/>
              </a:ext>
            </a:extLst>
          </p:cNvPr>
          <p:cNvSpPr/>
          <p:nvPr/>
        </p:nvSpPr>
        <p:spPr>
          <a:xfrm>
            <a:off x="6631400" y="14493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60A0F2-FC31-4728-94B9-8E83E3E28512}"/>
              </a:ext>
            </a:extLst>
          </p:cNvPr>
          <p:cNvSpPr/>
          <p:nvPr/>
        </p:nvSpPr>
        <p:spPr>
          <a:xfrm>
            <a:off x="7113504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6C58CE-9F03-4566-AE14-5BF3EAF014BB}"/>
              </a:ext>
            </a:extLst>
          </p:cNvPr>
          <p:cNvSpPr/>
          <p:nvPr/>
        </p:nvSpPr>
        <p:spPr>
          <a:xfrm>
            <a:off x="6945245" y="144932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279E6A-8AE1-4437-927C-F832D0D6AB6C}"/>
              </a:ext>
            </a:extLst>
          </p:cNvPr>
          <p:cNvSpPr/>
          <p:nvPr/>
        </p:nvSpPr>
        <p:spPr>
          <a:xfrm>
            <a:off x="1475643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840573-22E0-4DC4-A901-08B14067CCFC}"/>
              </a:ext>
            </a:extLst>
          </p:cNvPr>
          <p:cNvSpPr/>
          <p:nvPr/>
        </p:nvSpPr>
        <p:spPr>
          <a:xfrm>
            <a:off x="1638260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054881-B975-4CE5-9013-1B79E703E561}"/>
              </a:ext>
            </a:extLst>
          </p:cNvPr>
          <p:cNvSpPr txBox="1"/>
          <p:nvPr/>
        </p:nvSpPr>
        <p:spPr>
          <a:xfrm>
            <a:off x="3659153" y="907362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FDA0885-44F9-4BA1-A911-23940ACF8CA4}"/>
              </a:ext>
            </a:extLst>
          </p:cNvPr>
          <p:cNvSpPr/>
          <p:nvPr/>
        </p:nvSpPr>
        <p:spPr>
          <a:xfrm>
            <a:off x="7625433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FE0556F-EF47-4D8A-821B-061953592713}"/>
              </a:ext>
            </a:extLst>
          </p:cNvPr>
          <p:cNvSpPr/>
          <p:nvPr/>
        </p:nvSpPr>
        <p:spPr>
          <a:xfrm>
            <a:off x="7958652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6A88FC-9637-4012-B648-3FA0A68EB3E3}"/>
              </a:ext>
            </a:extLst>
          </p:cNvPr>
          <p:cNvSpPr txBox="1"/>
          <p:nvPr/>
        </p:nvSpPr>
        <p:spPr>
          <a:xfrm>
            <a:off x="7488452" y="977468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FE31C64-43E7-4C2C-ACBF-038585610456}"/>
              </a:ext>
            </a:extLst>
          </p:cNvPr>
          <p:cNvSpPr/>
          <p:nvPr/>
        </p:nvSpPr>
        <p:spPr>
          <a:xfrm>
            <a:off x="8303184" y="1447898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E9C9F2E-6AB9-4D60-A838-BA425565923A}"/>
              </a:ext>
            </a:extLst>
          </p:cNvPr>
          <p:cNvSpPr/>
          <p:nvPr/>
        </p:nvSpPr>
        <p:spPr>
          <a:xfrm>
            <a:off x="8988128" y="1437087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497D3-6369-4367-9886-BC50F4124100}"/>
              </a:ext>
            </a:extLst>
          </p:cNvPr>
          <p:cNvSpPr txBox="1"/>
          <p:nvPr/>
        </p:nvSpPr>
        <p:spPr>
          <a:xfrm>
            <a:off x="8155511" y="992633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B66295-FE29-4DFB-ADF3-F7FCABAAA648}"/>
              </a:ext>
            </a:extLst>
          </p:cNvPr>
          <p:cNvSpPr txBox="1"/>
          <p:nvPr/>
        </p:nvSpPr>
        <p:spPr>
          <a:xfrm>
            <a:off x="8812690" y="992293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6748EB-8913-4E33-A5C6-41ADB7374292}"/>
              </a:ext>
            </a:extLst>
          </p:cNvPr>
          <p:cNvSpPr/>
          <p:nvPr/>
        </p:nvSpPr>
        <p:spPr>
          <a:xfrm rot="5400000">
            <a:off x="9674548" y="15781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6C6CFF4-68FB-4741-B3FB-199540E92123}"/>
              </a:ext>
            </a:extLst>
          </p:cNvPr>
          <p:cNvSpPr/>
          <p:nvPr/>
        </p:nvSpPr>
        <p:spPr>
          <a:xfrm rot="5400000">
            <a:off x="9913434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17B896C-E530-4BE0-A9FB-A0A48E61C866}"/>
              </a:ext>
            </a:extLst>
          </p:cNvPr>
          <p:cNvSpPr/>
          <p:nvPr/>
        </p:nvSpPr>
        <p:spPr>
          <a:xfrm rot="5400000">
            <a:off x="10625337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4D0709-CF60-4780-BAE5-25979AAC039E}"/>
              </a:ext>
            </a:extLst>
          </p:cNvPr>
          <p:cNvSpPr/>
          <p:nvPr/>
        </p:nvSpPr>
        <p:spPr>
          <a:xfrm rot="5400000">
            <a:off x="1014521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2420D2-9F75-4926-9436-2283500B3F07}"/>
              </a:ext>
            </a:extLst>
          </p:cNvPr>
          <p:cNvSpPr/>
          <p:nvPr/>
        </p:nvSpPr>
        <p:spPr>
          <a:xfrm rot="5400000">
            <a:off x="1038724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76FE1DB7-AB64-475B-B778-E74A203DBE0A}"/>
              </a:ext>
            </a:extLst>
          </p:cNvPr>
          <p:cNvSpPr/>
          <p:nvPr/>
        </p:nvSpPr>
        <p:spPr>
          <a:xfrm>
            <a:off x="11635979" y="146218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9829D4-643C-4F58-B7AF-D6F5FA2777E5}"/>
              </a:ext>
            </a:extLst>
          </p:cNvPr>
          <p:cNvSpPr txBox="1"/>
          <p:nvPr/>
        </p:nvSpPr>
        <p:spPr>
          <a:xfrm>
            <a:off x="9889985" y="984692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D3742A-933A-412C-94C7-59F15F9A9010}"/>
              </a:ext>
            </a:extLst>
          </p:cNvPr>
          <p:cNvSpPr txBox="1"/>
          <p:nvPr/>
        </p:nvSpPr>
        <p:spPr>
          <a:xfrm>
            <a:off x="11441207" y="984692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015353-B907-41C5-A122-4F6BDB642F78}"/>
              </a:ext>
            </a:extLst>
          </p:cNvPr>
          <p:cNvSpPr txBox="1"/>
          <p:nvPr/>
        </p:nvSpPr>
        <p:spPr>
          <a:xfrm>
            <a:off x="9794448" y="641094"/>
            <a:ext cx="239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2555 AA       -%</a:t>
            </a:r>
          </a:p>
        </p:txBody>
      </p:sp>
      <p:sp>
        <p:nvSpPr>
          <p:cNvPr id="120" name="Flowchart: Terminator 119">
            <a:extLst>
              <a:ext uri="{FF2B5EF4-FFF2-40B4-BE49-F238E27FC236}">
                <a16:creationId xmlns:a16="http://schemas.microsoft.com/office/drawing/2014/main" id="{9AAADBFA-7BFC-4255-AF81-2EFA6818A3DE}"/>
              </a:ext>
            </a:extLst>
          </p:cNvPr>
          <p:cNvSpPr/>
          <p:nvPr/>
        </p:nvSpPr>
        <p:spPr>
          <a:xfrm>
            <a:off x="1374411" y="2618250"/>
            <a:ext cx="1013226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403989E-2B79-4705-AAC6-860387B6E59F}"/>
              </a:ext>
            </a:extLst>
          </p:cNvPr>
          <p:cNvSpPr/>
          <p:nvPr/>
        </p:nvSpPr>
        <p:spPr>
          <a:xfrm>
            <a:off x="2447593" y="2554719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8173182-1009-4004-B078-304363F12452}"/>
              </a:ext>
            </a:extLst>
          </p:cNvPr>
          <p:cNvSpPr/>
          <p:nvPr/>
        </p:nvSpPr>
        <p:spPr>
          <a:xfrm>
            <a:off x="2614257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3E31D14-D777-4CA8-AB46-8C1F7E050BEC}"/>
              </a:ext>
            </a:extLst>
          </p:cNvPr>
          <p:cNvSpPr/>
          <p:nvPr/>
        </p:nvSpPr>
        <p:spPr>
          <a:xfrm>
            <a:off x="2779499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E6DC82C-87C9-451C-A8D0-0F7EDE1EA3CA}"/>
              </a:ext>
            </a:extLst>
          </p:cNvPr>
          <p:cNvSpPr/>
          <p:nvPr/>
        </p:nvSpPr>
        <p:spPr>
          <a:xfrm>
            <a:off x="2947104" y="2554718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2243B5-08BC-4EEA-9D0A-5E580623E8F6}"/>
              </a:ext>
            </a:extLst>
          </p:cNvPr>
          <p:cNvSpPr/>
          <p:nvPr/>
        </p:nvSpPr>
        <p:spPr>
          <a:xfrm>
            <a:off x="3116830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3E29AF6-CC04-4F2F-854C-74C694F52994}"/>
              </a:ext>
            </a:extLst>
          </p:cNvPr>
          <p:cNvSpPr/>
          <p:nvPr/>
        </p:nvSpPr>
        <p:spPr>
          <a:xfrm>
            <a:off x="3281492" y="2543005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4D8B6D0-B28E-4A5C-A861-5A197543F158}"/>
              </a:ext>
            </a:extLst>
          </p:cNvPr>
          <p:cNvSpPr/>
          <p:nvPr/>
        </p:nvSpPr>
        <p:spPr>
          <a:xfrm>
            <a:off x="3595716" y="2543005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02F134-5A98-45B1-AFD2-49C2064913C0}"/>
              </a:ext>
            </a:extLst>
          </p:cNvPr>
          <p:cNvSpPr/>
          <p:nvPr/>
        </p:nvSpPr>
        <p:spPr>
          <a:xfrm>
            <a:off x="3761681" y="255471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F702AD9-0676-4A3E-8D05-90C7770E016C}"/>
              </a:ext>
            </a:extLst>
          </p:cNvPr>
          <p:cNvSpPr/>
          <p:nvPr/>
        </p:nvSpPr>
        <p:spPr>
          <a:xfrm>
            <a:off x="7280365" y="2537907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7AA81D-9E4F-4AE8-8C32-42F2477FB226}"/>
              </a:ext>
            </a:extLst>
          </p:cNvPr>
          <p:cNvSpPr/>
          <p:nvPr/>
        </p:nvSpPr>
        <p:spPr>
          <a:xfrm>
            <a:off x="3931399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1632F3E-794A-444E-A628-C513D0678172}"/>
              </a:ext>
            </a:extLst>
          </p:cNvPr>
          <p:cNvSpPr/>
          <p:nvPr/>
        </p:nvSpPr>
        <p:spPr>
          <a:xfrm>
            <a:off x="4097231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1173CFE-D63E-444D-89BB-DD538DF6DB2F}"/>
              </a:ext>
            </a:extLst>
          </p:cNvPr>
          <p:cNvSpPr/>
          <p:nvPr/>
        </p:nvSpPr>
        <p:spPr>
          <a:xfrm>
            <a:off x="4258419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89523A-C878-48CB-8D9F-7040A3177C96}"/>
              </a:ext>
            </a:extLst>
          </p:cNvPr>
          <p:cNvSpPr/>
          <p:nvPr/>
        </p:nvSpPr>
        <p:spPr>
          <a:xfrm>
            <a:off x="4419607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CDA641C-5155-4296-8D03-885C90204DC9}"/>
              </a:ext>
            </a:extLst>
          </p:cNvPr>
          <p:cNvSpPr/>
          <p:nvPr/>
        </p:nvSpPr>
        <p:spPr>
          <a:xfrm>
            <a:off x="3440741" y="2554717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6A38232-6307-40D6-849E-5AEC58F0EE70}"/>
              </a:ext>
            </a:extLst>
          </p:cNvPr>
          <p:cNvSpPr/>
          <p:nvPr/>
        </p:nvSpPr>
        <p:spPr>
          <a:xfrm>
            <a:off x="4566952" y="25430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5AB0302-8328-4D1F-AE33-615F8793AA61}"/>
              </a:ext>
            </a:extLst>
          </p:cNvPr>
          <p:cNvSpPr/>
          <p:nvPr/>
        </p:nvSpPr>
        <p:spPr>
          <a:xfrm>
            <a:off x="4712718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73E7E2-51B6-4E9E-98FF-F37BE548A52F}"/>
              </a:ext>
            </a:extLst>
          </p:cNvPr>
          <p:cNvSpPr/>
          <p:nvPr/>
        </p:nvSpPr>
        <p:spPr>
          <a:xfrm>
            <a:off x="4858659" y="25430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A4E6718-C05E-4CB8-8772-7C7E18D8DF5C}"/>
              </a:ext>
            </a:extLst>
          </p:cNvPr>
          <p:cNvSpPr/>
          <p:nvPr/>
        </p:nvSpPr>
        <p:spPr>
          <a:xfrm>
            <a:off x="5015250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3B9BCE7-C405-4F0F-9278-0FE33583947A}"/>
              </a:ext>
            </a:extLst>
          </p:cNvPr>
          <p:cNvSpPr/>
          <p:nvPr/>
        </p:nvSpPr>
        <p:spPr>
          <a:xfrm>
            <a:off x="5182439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CC8EFD4-B04E-474B-AE97-14361055A42D}"/>
              </a:ext>
            </a:extLst>
          </p:cNvPr>
          <p:cNvSpPr/>
          <p:nvPr/>
        </p:nvSpPr>
        <p:spPr>
          <a:xfrm>
            <a:off x="5344443" y="255660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71C76EA-A38F-4852-98A9-A0FD9D19095E}"/>
              </a:ext>
            </a:extLst>
          </p:cNvPr>
          <p:cNvSpPr/>
          <p:nvPr/>
        </p:nvSpPr>
        <p:spPr>
          <a:xfrm>
            <a:off x="5504815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94379F5-2E64-4BAD-A849-53429132BDF3}"/>
              </a:ext>
            </a:extLst>
          </p:cNvPr>
          <p:cNvSpPr/>
          <p:nvPr/>
        </p:nvSpPr>
        <p:spPr>
          <a:xfrm>
            <a:off x="5666819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4CB9E36-3A05-4860-936E-2DAF5641DA2A}"/>
              </a:ext>
            </a:extLst>
          </p:cNvPr>
          <p:cNvSpPr/>
          <p:nvPr/>
        </p:nvSpPr>
        <p:spPr>
          <a:xfrm>
            <a:off x="5826372" y="25430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7B5A953-7D61-4D59-8ECE-A352AF0EB7ED}"/>
              </a:ext>
            </a:extLst>
          </p:cNvPr>
          <p:cNvSpPr/>
          <p:nvPr/>
        </p:nvSpPr>
        <p:spPr>
          <a:xfrm>
            <a:off x="2121738" y="25547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5CD7C34-02E0-478B-8A80-B7E351C74EB0}"/>
              </a:ext>
            </a:extLst>
          </p:cNvPr>
          <p:cNvSpPr/>
          <p:nvPr/>
        </p:nvSpPr>
        <p:spPr>
          <a:xfrm>
            <a:off x="2281427" y="255471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D89FB89-47D3-4CA8-AC3E-3BC07EF05F1D}"/>
              </a:ext>
            </a:extLst>
          </p:cNvPr>
          <p:cNvSpPr/>
          <p:nvPr/>
        </p:nvSpPr>
        <p:spPr>
          <a:xfrm>
            <a:off x="5986620" y="25430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22F591B-C1AB-41CB-92D5-AFCD934494D7}"/>
              </a:ext>
            </a:extLst>
          </p:cNvPr>
          <p:cNvSpPr/>
          <p:nvPr/>
        </p:nvSpPr>
        <p:spPr>
          <a:xfrm>
            <a:off x="6145547" y="254300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95B5599-C43B-45D3-AD82-5EB15EF08C7D}"/>
              </a:ext>
            </a:extLst>
          </p:cNvPr>
          <p:cNvSpPr/>
          <p:nvPr/>
        </p:nvSpPr>
        <p:spPr>
          <a:xfrm>
            <a:off x="6308996" y="25430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BF3AE42-315E-49F0-9F94-AC36FF4C2248}"/>
              </a:ext>
            </a:extLst>
          </p:cNvPr>
          <p:cNvSpPr/>
          <p:nvPr/>
        </p:nvSpPr>
        <p:spPr>
          <a:xfrm>
            <a:off x="6466917" y="25429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10FC9A3-1DB0-4C35-BF52-434F8C63F1AA}"/>
              </a:ext>
            </a:extLst>
          </p:cNvPr>
          <p:cNvSpPr/>
          <p:nvPr/>
        </p:nvSpPr>
        <p:spPr>
          <a:xfrm>
            <a:off x="6785063" y="253803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6B6CA7B-2EC9-4782-8C24-3C3F83103313}"/>
              </a:ext>
            </a:extLst>
          </p:cNvPr>
          <p:cNvSpPr/>
          <p:nvPr/>
        </p:nvSpPr>
        <p:spPr>
          <a:xfrm>
            <a:off x="1800595" y="255471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525F894-6081-49EB-B4EE-388FF43ACF5C}"/>
              </a:ext>
            </a:extLst>
          </p:cNvPr>
          <p:cNvSpPr/>
          <p:nvPr/>
        </p:nvSpPr>
        <p:spPr>
          <a:xfrm>
            <a:off x="1961838" y="25472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FE56E9E-BB7D-420E-8541-05B41A8ED61C}"/>
              </a:ext>
            </a:extLst>
          </p:cNvPr>
          <p:cNvSpPr/>
          <p:nvPr/>
        </p:nvSpPr>
        <p:spPr>
          <a:xfrm>
            <a:off x="6631372" y="253803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4057009-D371-4432-9CB4-ACB60F8979A6}"/>
              </a:ext>
            </a:extLst>
          </p:cNvPr>
          <p:cNvSpPr/>
          <p:nvPr/>
        </p:nvSpPr>
        <p:spPr>
          <a:xfrm>
            <a:off x="7113476" y="25472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1A3C667-69AB-4373-822A-7F7DADF0CFA9}"/>
              </a:ext>
            </a:extLst>
          </p:cNvPr>
          <p:cNvSpPr/>
          <p:nvPr/>
        </p:nvSpPr>
        <p:spPr>
          <a:xfrm>
            <a:off x="6945217" y="25380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20AB7B2-C5A4-45A3-BAA0-469F9F5F7FD0}"/>
              </a:ext>
            </a:extLst>
          </p:cNvPr>
          <p:cNvSpPr/>
          <p:nvPr/>
        </p:nvSpPr>
        <p:spPr>
          <a:xfrm>
            <a:off x="1475615" y="2538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A2F89D6-B285-4657-9EF8-5857A2B96B9E}"/>
              </a:ext>
            </a:extLst>
          </p:cNvPr>
          <p:cNvSpPr/>
          <p:nvPr/>
        </p:nvSpPr>
        <p:spPr>
          <a:xfrm>
            <a:off x="1638232" y="2538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06BB7974-70CC-41B2-ADF0-147570FDA13B}"/>
              </a:ext>
            </a:extLst>
          </p:cNvPr>
          <p:cNvSpPr/>
          <p:nvPr/>
        </p:nvSpPr>
        <p:spPr>
          <a:xfrm>
            <a:off x="7625405" y="253659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40B31F9E-7583-4DDE-8155-BD8936316D9B}"/>
              </a:ext>
            </a:extLst>
          </p:cNvPr>
          <p:cNvSpPr/>
          <p:nvPr/>
        </p:nvSpPr>
        <p:spPr>
          <a:xfrm>
            <a:off x="7958624" y="253659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4B8A29DB-9AEA-433C-8B68-2019BC5BB37E}"/>
              </a:ext>
            </a:extLst>
          </p:cNvPr>
          <p:cNvSpPr/>
          <p:nvPr/>
        </p:nvSpPr>
        <p:spPr>
          <a:xfrm>
            <a:off x="8280915" y="2542999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727D3BAA-658D-4CD0-929C-2D0955CFB929}"/>
              </a:ext>
            </a:extLst>
          </p:cNvPr>
          <p:cNvSpPr/>
          <p:nvPr/>
        </p:nvSpPr>
        <p:spPr>
          <a:xfrm>
            <a:off x="8801580" y="2536599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556EAB0-F0DA-4909-B79B-22C8B1DE26DE}"/>
              </a:ext>
            </a:extLst>
          </p:cNvPr>
          <p:cNvSpPr/>
          <p:nvPr/>
        </p:nvSpPr>
        <p:spPr>
          <a:xfrm rot="5400000">
            <a:off x="9243503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7AF6CF2-1037-4831-9397-A8D416A06C8A}"/>
              </a:ext>
            </a:extLst>
          </p:cNvPr>
          <p:cNvSpPr/>
          <p:nvPr/>
        </p:nvSpPr>
        <p:spPr>
          <a:xfrm rot="5400000">
            <a:off x="9469499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36B4755-754C-4AE6-8DBE-340A2223805E}"/>
              </a:ext>
            </a:extLst>
          </p:cNvPr>
          <p:cNvSpPr/>
          <p:nvPr/>
        </p:nvSpPr>
        <p:spPr>
          <a:xfrm rot="5400000">
            <a:off x="10156597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79808DE-2F79-46C6-91E6-90D5D3A76563}"/>
              </a:ext>
            </a:extLst>
          </p:cNvPr>
          <p:cNvSpPr/>
          <p:nvPr/>
        </p:nvSpPr>
        <p:spPr>
          <a:xfrm rot="5400000">
            <a:off x="9702881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899BFCF-F56E-4C52-B3D3-3DF777365AF8}"/>
              </a:ext>
            </a:extLst>
          </p:cNvPr>
          <p:cNvSpPr/>
          <p:nvPr/>
        </p:nvSpPr>
        <p:spPr>
          <a:xfrm rot="5400000">
            <a:off x="9927913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Diamond 170">
            <a:extLst>
              <a:ext uri="{FF2B5EF4-FFF2-40B4-BE49-F238E27FC236}">
                <a16:creationId xmlns:a16="http://schemas.microsoft.com/office/drawing/2014/main" id="{65CA3A66-F9BC-4B73-BD5C-27B447E2785F}"/>
              </a:ext>
            </a:extLst>
          </p:cNvPr>
          <p:cNvSpPr/>
          <p:nvPr/>
        </p:nvSpPr>
        <p:spPr>
          <a:xfrm>
            <a:off x="11321994" y="256191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8F8C21C6-D5D0-43E1-99F3-7C7B9B4A63E4}"/>
              </a:ext>
            </a:extLst>
          </p:cNvPr>
          <p:cNvSpPr/>
          <p:nvPr/>
        </p:nvSpPr>
        <p:spPr>
          <a:xfrm rot="5400000">
            <a:off x="10388599" y="2669148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581980B-F47E-44CE-ACC2-04C43503CC67}"/>
              </a:ext>
            </a:extLst>
          </p:cNvPr>
          <p:cNvSpPr txBox="1"/>
          <p:nvPr/>
        </p:nvSpPr>
        <p:spPr>
          <a:xfrm>
            <a:off x="-15096" y="2535181"/>
            <a:ext cx="110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Mouse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3D35117-1FA7-4324-AC00-FB575C90A60F}"/>
              </a:ext>
            </a:extLst>
          </p:cNvPr>
          <p:cNvSpPr txBox="1"/>
          <p:nvPr/>
        </p:nvSpPr>
        <p:spPr>
          <a:xfrm>
            <a:off x="9784996" y="2091524"/>
            <a:ext cx="2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2531 AA   90.73%</a:t>
            </a:r>
          </a:p>
        </p:txBody>
      </p:sp>
      <p:sp>
        <p:nvSpPr>
          <p:cNvPr id="229" name="Flowchart: Terminator 228">
            <a:extLst>
              <a:ext uri="{FF2B5EF4-FFF2-40B4-BE49-F238E27FC236}">
                <a16:creationId xmlns:a16="http://schemas.microsoft.com/office/drawing/2014/main" id="{2D1DE089-A101-4C6A-8023-0F5A3576E3ED}"/>
              </a:ext>
            </a:extLst>
          </p:cNvPr>
          <p:cNvSpPr/>
          <p:nvPr/>
        </p:nvSpPr>
        <p:spPr>
          <a:xfrm>
            <a:off x="1373603" y="3691679"/>
            <a:ext cx="938198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9D63D6C-7DE8-4E98-AA8C-2C635E985F75}"/>
              </a:ext>
            </a:extLst>
          </p:cNvPr>
          <p:cNvSpPr/>
          <p:nvPr/>
        </p:nvSpPr>
        <p:spPr>
          <a:xfrm>
            <a:off x="2446785" y="362814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41A0BCB-035F-4E18-8E63-3E284629A220}"/>
              </a:ext>
            </a:extLst>
          </p:cNvPr>
          <p:cNvSpPr/>
          <p:nvPr/>
        </p:nvSpPr>
        <p:spPr>
          <a:xfrm>
            <a:off x="2613449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B734F5F-AB9B-4A66-9256-A9FCE00F6470}"/>
              </a:ext>
            </a:extLst>
          </p:cNvPr>
          <p:cNvSpPr/>
          <p:nvPr/>
        </p:nvSpPr>
        <p:spPr>
          <a:xfrm>
            <a:off x="2778691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63D3A51-75CE-44A4-B3A9-13F91F246BFF}"/>
              </a:ext>
            </a:extLst>
          </p:cNvPr>
          <p:cNvSpPr/>
          <p:nvPr/>
        </p:nvSpPr>
        <p:spPr>
          <a:xfrm>
            <a:off x="2946296" y="362814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F51984B-2301-498C-89F4-872AE5470976}"/>
              </a:ext>
            </a:extLst>
          </p:cNvPr>
          <p:cNvSpPr/>
          <p:nvPr/>
        </p:nvSpPr>
        <p:spPr>
          <a:xfrm>
            <a:off x="3116022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E060E7D-D075-43CD-A58E-2B29419C8CC0}"/>
              </a:ext>
            </a:extLst>
          </p:cNvPr>
          <p:cNvSpPr/>
          <p:nvPr/>
        </p:nvSpPr>
        <p:spPr>
          <a:xfrm>
            <a:off x="3280684" y="361643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F2165EC-2893-4729-9E85-0E508B26BCA0}"/>
              </a:ext>
            </a:extLst>
          </p:cNvPr>
          <p:cNvSpPr/>
          <p:nvPr/>
        </p:nvSpPr>
        <p:spPr>
          <a:xfrm>
            <a:off x="3594908" y="361643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2DE30FB-3452-40BC-AA51-27C117AFAAF0}"/>
              </a:ext>
            </a:extLst>
          </p:cNvPr>
          <p:cNvSpPr/>
          <p:nvPr/>
        </p:nvSpPr>
        <p:spPr>
          <a:xfrm>
            <a:off x="3760873" y="362814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A1F399E9-C466-495C-A7DD-2824D7141F8E}"/>
              </a:ext>
            </a:extLst>
          </p:cNvPr>
          <p:cNvSpPr/>
          <p:nvPr/>
        </p:nvSpPr>
        <p:spPr>
          <a:xfrm>
            <a:off x="7098479" y="361232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51C87E1-361F-45E8-B68A-93C4EFF547C2}"/>
              </a:ext>
            </a:extLst>
          </p:cNvPr>
          <p:cNvSpPr/>
          <p:nvPr/>
        </p:nvSpPr>
        <p:spPr>
          <a:xfrm>
            <a:off x="3930591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5F87C09-FB73-4F29-B314-BD3990274A2C}"/>
              </a:ext>
            </a:extLst>
          </p:cNvPr>
          <p:cNvSpPr/>
          <p:nvPr/>
        </p:nvSpPr>
        <p:spPr>
          <a:xfrm>
            <a:off x="4096423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53FF05B-1049-45C8-A7FC-8B46A66EBEAB}"/>
              </a:ext>
            </a:extLst>
          </p:cNvPr>
          <p:cNvSpPr/>
          <p:nvPr/>
        </p:nvSpPr>
        <p:spPr>
          <a:xfrm>
            <a:off x="4257611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3B54ED7-2616-4FC0-AA29-118572EA2429}"/>
              </a:ext>
            </a:extLst>
          </p:cNvPr>
          <p:cNvSpPr/>
          <p:nvPr/>
        </p:nvSpPr>
        <p:spPr>
          <a:xfrm>
            <a:off x="4418799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B883955-48BD-4F81-A943-6194DDCA41D0}"/>
              </a:ext>
            </a:extLst>
          </p:cNvPr>
          <p:cNvSpPr/>
          <p:nvPr/>
        </p:nvSpPr>
        <p:spPr>
          <a:xfrm>
            <a:off x="3439933" y="362814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AF01D5F8-7EA9-4E84-ACCB-77C6DE8D991F}"/>
              </a:ext>
            </a:extLst>
          </p:cNvPr>
          <p:cNvSpPr/>
          <p:nvPr/>
        </p:nvSpPr>
        <p:spPr>
          <a:xfrm>
            <a:off x="4566144" y="36164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B9B8C15-603D-4FDB-8730-E5BFF315AE9A}"/>
              </a:ext>
            </a:extLst>
          </p:cNvPr>
          <p:cNvSpPr/>
          <p:nvPr/>
        </p:nvSpPr>
        <p:spPr>
          <a:xfrm>
            <a:off x="4711910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13A18FC-673E-4210-B6EA-87EA68303572}"/>
              </a:ext>
            </a:extLst>
          </p:cNvPr>
          <p:cNvSpPr/>
          <p:nvPr/>
        </p:nvSpPr>
        <p:spPr>
          <a:xfrm>
            <a:off x="4857851" y="361643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D56B4A8-68EA-4C86-85C2-E6903C802FA0}"/>
              </a:ext>
            </a:extLst>
          </p:cNvPr>
          <p:cNvSpPr/>
          <p:nvPr/>
        </p:nvSpPr>
        <p:spPr>
          <a:xfrm>
            <a:off x="5014442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7B26CC7-FB65-421E-A48E-C99C92EFB239}"/>
              </a:ext>
            </a:extLst>
          </p:cNvPr>
          <p:cNvSpPr/>
          <p:nvPr/>
        </p:nvSpPr>
        <p:spPr>
          <a:xfrm>
            <a:off x="5181631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47F0FB5-4507-4193-AEAF-75A773289607}"/>
              </a:ext>
            </a:extLst>
          </p:cNvPr>
          <p:cNvSpPr/>
          <p:nvPr/>
        </p:nvSpPr>
        <p:spPr>
          <a:xfrm>
            <a:off x="5343635" y="363003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FFAA2D2-5E19-4517-B520-B99AFE5E2D6A}"/>
              </a:ext>
            </a:extLst>
          </p:cNvPr>
          <p:cNvSpPr/>
          <p:nvPr/>
        </p:nvSpPr>
        <p:spPr>
          <a:xfrm>
            <a:off x="5504007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F354396-41AB-4F2A-AC53-4347477294DA}"/>
              </a:ext>
            </a:extLst>
          </p:cNvPr>
          <p:cNvSpPr/>
          <p:nvPr/>
        </p:nvSpPr>
        <p:spPr>
          <a:xfrm>
            <a:off x="5666011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E5E445F-CBAE-4485-B16D-DBDD0077125D}"/>
              </a:ext>
            </a:extLst>
          </p:cNvPr>
          <p:cNvSpPr/>
          <p:nvPr/>
        </p:nvSpPr>
        <p:spPr>
          <a:xfrm>
            <a:off x="5825564" y="361643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55B7CB7C-7389-479C-9467-A704FAE349F6}"/>
              </a:ext>
            </a:extLst>
          </p:cNvPr>
          <p:cNvSpPr/>
          <p:nvPr/>
        </p:nvSpPr>
        <p:spPr>
          <a:xfrm>
            <a:off x="2120930" y="362814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0649B5E-967F-4829-B674-174AC9B3B3D7}"/>
              </a:ext>
            </a:extLst>
          </p:cNvPr>
          <p:cNvSpPr/>
          <p:nvPr/>
        </p:nvSpPr>
        <p:spPr>
          <a:xfrm>
            <a:off x="2280619" y="362814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10B8381-5F2E-4AE7-B744-5F6055A8828F}"/>
              </a:ext>
            </a:extLst>
          </p:cNvPr>
          <p:cNvSpPr/>
          <p:nvPr/>
        </p:nvSpPr>
        <p:spPr>
          <a:xfrm>
            <a:off x="5985812" y="361643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75C66F2-EDB4-40D5-B2C7-04AB36A4EF0D}"/>
              </a:ext>
            </a:extLst>
          </p:cNvPr>
          <p:cNvSpPr/>
          <p:nvPr/>
        </p:nvSpPr>
        <p:spPr>
          <a:xfrm>
            <a:off x="6144739" y="36164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076654D-1DB1-4F9F-A9EA-7A7278DEE64F}"/>
              </a:ext>
            </a:extLst>
          </p:cNvPr>
          <p:cNvSpPr/>
          <p:nvPr/>
        </p:nvSpPr>
        <p:spPr>
          <a:xfrm>
            <a:off x="6308188" y="361642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658C401-7497-4FD1-A80A-A2EE8F109940}"/>
              </a:ext>
            </a:extLst>
          </p:cNvPr>
          <p:cNvSpPr/>
          <p:nvPr/>
        </p:nvSpPr>
        <p:spPr>
          <a:xfrm>
            <a:off x="6466109" y="36164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0B0E2C2-DFA9-4C48-B785-3EF84492B0B1}"/>
              </a:ext>
            </a:extLst>
          </p:cNvPr>
          <p:cNvSpPr/>
          <p:nvPr/>
        </p:nvSpPr>
        <p:spPr>
          <a:xfrm>
            <a:off x="6784255" y="361145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1022150E-0C12-4E15-BD67-7286850EA753}"/>
              </a:ext>
            </a:extLst>
          </p:cNvPr>
          <p:cNvSpPr/>
          <p:nvPr/>
        </p:nvSpPr>
        <p:spPr>
          <a:xfrm>
            <a:off x="1799787" y="362814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C8FD55B-7F34-466C-8694-E4715EF0B35C}"/>
              </a:ext>
            </a:extLst>
          </p:cNvPr>
          <p:cNvSpPr/>
          <p:nvPr/>
        </p:nvSpPr>
        <p:spPr>
          <a:xfrm>
            <a:off x="1961030" y="362068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75A073E-6790-45AB-A46A-DDCA10F580B8}"/>
              </a:ext>
            </a:extLst>
          </p:cNvPr>
          <p:cNvSpPr/>
          <p:nvPr/>
        </p:nvSpPr>
        <p:spPr>
          <a:xfrm>
            <a:off x="6630564" y="361146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9BDB880-39E8-43B1-96EB-6630F9965630}"/>
              </a:ext>
            </a:extLst>
          </p:cNvPr>
          <p:cNvSpPr/>
          <p:nvPr/>
        </p:nvSpPr>
        <p:spPr>
          <a:xfrm>
            <a:off x="6944409" y="36114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32D7662-AA90-405E-9952-28FAE56F02AE}"/>
              </a:ext>
            </a:extLst>
          </p:cNvPr>
          <p:cNvSpPr/>
          <p:nvPr/>
        </p:nvSpPr>
        <p:spPr>
          <a:xfrm>
            <a:off x="1474807" y="361145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D14BBBA-C522-4E66-86D1-6A2FC1C3FE66}"/>
              </a:ext>
            </a:extLst>
          </p:cNvPr>
          <p:cNvSpPr/>
          <p:nvPr/>
        </p:nvSpPr>
        <p:spPr>
          <a:xfrm>
            <a:off x="1637424" y="361145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ADB0E5AB-2710-451C-ABD6-F986A27A1246}"/>
              </a:ext>
            </a:extLst>
          </p:cNvPr>
          <p:cNvSpPr/>
          <p:nvPr/>
        </p:nvSpPr>
        <p:spPr>
          <a:xfrm>
            <a:off x="7375677" y="362068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51A0AE60-9DCE-4F53-811E-417E0AB232F3}"/>
              </a:ext>
            </a:extLst>
          </p:cNvPr>
          <p:cNvSpPr/>
          <p:nvPr/>
        </p:nvSpPr>
        <p:spPr>
          <a:xfrm>
            <a:off x="7657862" y="3616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A537FD93-9A2D-4D44-A823-F1385F626894}"/>
              </a:ext>
            </a:extLst>
          </p:cNvPr>
          <p:cNvSpPr/>
          <p:nvPr/>
        </p:nvSpPr>
        <p:spPr>
          <a:xfrm>
            <a:off x="7929746" y="3615530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Isosceles Triangle 269">
            <a:extLst>
              <a:ext uri="{FF2B5EF4-FFF2-40B4-BE49-F238E27FC236}">
                <a16:creationId xmlns:a16="http://schemas.microsoft.com/office/drawing/2014/main" id="{C4F00792-C859-4948-8534-FFB79186FD40}"/>
              </a:ext>
            </a:extLst>
          </p:cNvPr>
          <p:cNvSpPr/>
          <p:nvPr/>
        </p:nvSpPr>
        <p:spPr>
          <a:xfrm>
            <a:off x="8430130" y="3609803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B76D9EC4-6BCA-4E18-88C6-92EF8C160720}"/>
              </a:ext>
            </a:extLst>
          </p:cNvPr>
          <p:cNvSpPr/>
          <p:nvPr/>
        </p:nvSpPr>
        <p:spPr>
          <a:xfrm rot="5400000">
            <a:off x="8803659" y="374210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2510D525-6945-4A94-B7F5-D93562747544}"/>
              </a:ext>
            </a:extLst>
          </p:cNvPr>
          <p:cNvSpPr/>
          <p:nvPr/>
        </p:nvSpPr>
        <p:spPr>
          <a:xfrm rot="5400000">
            <a:off x="9030440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25E149-A6CB-4719-8F72-C33828996660}"/>
              </a:ext>
            </a:extLst>
          </p:cNvPr>
          <p:cNvSpPr/>
          <p:nvPr/>
        </p:nvSpPr>
        <p:spPr>
          <a:xfrm rot="5400000">
            <a:off x="9694778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613185E-C7BE-42F9-B8FE-62BAD2DD1585}"/>
              </a:ext>
            </a:extLst>
          </p:cNvPr>
          <p:cNvSpPr/>
          <p:nvPr/>
        </p:nvSpPr>
        <p:spPr>
          <a:xfrm rot="5400000">
            <a:off x="9252882" y="3745341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9C0F843E-D757-4B03-A2AF-FBDD175EF6AF}"/>
              </a:ext>
            </a:extLst>
          </p:cNvPr>
          <p:cNvSpPr/>
          <p:nvPr/>
        </p:nvSpPr>
        <p:spPr>
          <a:xfrm rot="5400000">
            <a:off x="9466879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Diamond 275">
            <a:extLst>
              <a:ext uri="{FF2B5EF4-FFF2-40B4-BE49-F238E27FC236}">
                <a16:creationId xmlns:a16="http://schemas.microsoft.com/office/drawing/2014/main" id="{37990B62-B33E-4F05-85A5-9B278272B3C4}"/>
              </a:ext>
            </a:extLst>
          </p:cNvPr>
          <p:cNvSpPr/>
          <p:nvPr/>
        </p:nvSpPr>
        <p:spPr>
          <a:xfrm>
            <a:off x="10610617" y="3622184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0382EF5-9278-4F38-AEAB-DFA27C4C59B6}"/>
              </a:ext>
            </a:extLst>
          </p:cNvPr>
          <p:cNvSpPr/>
          <p:nvPr/>
        </p:nvSpPr>
        <p:spPr>
          <a:xfrm rot="5400000">
            <a:off x="9917090" y="376609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Terminator 277">
            <a:extLst>
              <a:ext uri="{FF2B5EF4-FFF2-40B4-BE49-F238E27FC236}">
                <a16:creationId xmlns:a16="http://schemas.microsoft.com/office/drawing/2014/main" id="{4B0C1833-4C2A-4DBA-8507-AC1F1CB6FE0F}"/>
              </a:ext>
            </a:extLst>
          </p:cNvPr>
          <p:cNvSpPr/>
          <p:nvPr/>
        </p:nvSpPr>
        <p:spPr>
          <a:xfrm>
            <a:off x="1337675" y="4671732"/>
            <a:ext cx="10653658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E05B94D-FFB6-4D8F-9598-6DC9803978B7}"/>
              </a:ext>
            </a:extLst>
          </p:cNvPr>
          <p:cNvSpPr/>
          <p:nvPr/>
        </p:nvSpPr>
        <p:spPr>
          <a:xfrm>
            <a:off x="2410856" y="4608201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AB9E2DD-C04E-4243-AFE6-D0D7E75E63A4}"/>
              </a:ext>
            </a:extLst>
          </p:cNvPr>
          <p:cNvSpPr/>
          <p:nvPr/>
        </p:nvSpPr>
        <p:spPr>
          <a:xfrm>
            <a:off x="2577520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36F4361-3502-49E6-BE89-E01E33891C9C}"/>
              </a:ext>
            </a:extLst>
          </p:cNvPr>
          <p:cNvSpPr/>
          <p:nvPr/>
        </p:nvSpPr>
        <p:spPr>
          <a:xfrm>
            <a:off x="2742762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A8FA71C-C8E7-4835-80A3-A012C51210D9}"/>
              </a:ext>
            </a:extLst>
          </p:cNvPr>
          <p:cNvSpPr/>
          <p:nvPr/>
        </p:nvSpPr>
        <p:spPr>
          <a:xfrm>
            <a:off x="2910367" y="4608200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DB28D00-9B73-4A3B-9C1E-7474A566762F}"/>
              </a:ext>
            </a:extLst>
          </p:cNvPr>
          <p:cNvSpPr/>
          <p:nvPr/>
        </p:nvSpPr>
        <p:spPr>
          <a:xfrm>
            <a:off x="3080093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3F2A68D-BC5A-4BAE-9740-616CB7B86E1D}"/>
              </a:ext>
            </a:extLst>
          </p:cNvPr>
          <p:cNvSpPr/>
          <p:nvPr/>
        </p:nvSpPr>
        <p:spPr>
          <a:xfrm>
            <a:off x="3244755" y="459648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B5D94DE4-DD5B-44DF-9638-D850F4D42937}"/>
              </a:ext>
            </a:extLst>
          </p:cNvPr>
          <p:cNvSpPr/>
          <p:nvPr/>
        </p:nvSpPr>
        <p:spPr>
          <a:xfrm>
            <a:off x="3558979" y="459648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358C500-9931-4871-BC47-26173B5DA3B3}"/>
              </a:ext>
            </a:extLst>
          </p:cNvPr>
          <p:cNvSpPr/>
          <p:nvPr/>
        </p:nvSpPr>
        <p:spPr>
          <a:xfrm>
            <a:off x="3724944" y="4608199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840EFC91-F95A-40DF-B3EE-4A0D4C777CA1}"/>
              </a:ext>
            </a:extLst>
          </p:cNvPr>
          <p:cNvSpPr/>
          <p:nvPr/>
        </p:nvSpPr>
        <p:spPr>
          <a:xfrm>
            <a:off x="7243628" y="459138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32DBF54-41E1-4C31-95D7-B72952135F07}"/>
              </a:ext>
            </a:extLst>
          </p:cNvPr>
          <p:cNvSpPr/>
          <p:nvPr/>
        </p:nvSpPr>
        <p:spPr>
          <a:xfrm>
            <a:off x="3894662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4989BF17-A3D2-497B-8AD5-C19C57BE3E8C}"/>
              </a:ext>
            </a:extLst>
          </p:cNvPr>
          <p:cNvSpPr/>
          <p:nvPr/>
        </p:nvSpPr>
        <p:spPr>
          <a:xfrm>
            <a:off x="4060494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AB18A43-745F-4704-ACCB-18C24B47AE5B}"/>
              </a:ext>
            </a:extLst>
          </p:cNvPr>
          <p:cNvSpPr/>
          <p:nvPr/>
        </p:nvSpPr>
        <p:spPr>
          <a:xfrm>
            <a:off x="4221682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BCB8079-C210-4F93-B108-A802FE3EE603}"/>
              </a:ext>
            </a:extLst>
          </p:cNvPr>
          <p:cNvSpPr/>
          <p:nvPr/>
        </p:nvSpPr>
        <p:spPr>
          <a:xfrm>
            <a:off x="4382870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9BD8E02-D2A1-4DA6-9FC1-39EEC27D3706}"/>
              </a:ext>
            </a:extLst>
          </p:cNvPr>
          <p:cNvSpPr/>
          <p:nvPr/>
        </p:nvSpPr>
        <p:spPr>
          <a:xfrm>
            <a:off x="3404004" y="4608199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4573503-C3F2-4AD5-AB68-C03E984B8137}"/>
              </a:ext>
            </a:extLst>
          </p:cNvPr>
          <p:cNvSpPr/>
          <p:nvPr/>
        </p:nvSpPr>
        <p:spPr>
          <a:xfrm>
            <a:off x="4530215" y="459648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28CDD6D-7B3F-4EE8-A775-3A298AB58CF4}"/>
              </a:ext>
            </a:extLst>
          </p:cNvPr>
          <p:cNvSpPr/>
          <p:nvPr/>
        </p:nvSpPr>
        <p:spPr>
          <a:xfrm>
            <a:off x="4675981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4B2ED556-4BAB-477F-B703-347126266314}"/>
              </a:ext>
            </a:extLst>
          </p:cNvPr>
          <p:cNvSpPr/>
          <p:nvPr/>
        </p:nvSpPr>
        <p:spPr>
          <a:xfrm>
            <a:off x="4821922" y="459648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70AB0D2-184F-441D-BC93-BA972DD5D706}"/>
              </a:ext>
            </a:extLst>
          </p:cNvPr>
          <p:cNvSpPr/>
          <p:nvPr/>
        </p:nvSpPr>
        <p:spPr>
          <a:xfrm>
            <a:off x="4978513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F936F598-231F-4836-9D0C-683BB8381B96}"/>
              </a:ext>
            </a:extLst>
          </p:cNvPr>
          <p:cNvSpPr/>
          <p:nvPr/>
        </p:nvSpPr>
        <p:spPr>
          <a:xfrm>
            <a:off x="5145702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84F9CA3-115B-48FB-8D0C-A96FE36C6EA6}"/>
              </a:ext>
            </a:extLst>
          </p:cNvPr>
          <p:cNvSpPr/>
          <p:nvPr/>
        </p:nvSpPr>
        <p:spPr>
          <a:xfrm>
            <a:off x="5307706" y="461008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769619C5-B2D0-4BE1-9A1F-8EEE40CC8E97}"/>
              </a:ext>
            </a:extLst>
          </p:cNvPr>
          <p:cNvSpPr/>
          <p:nvPr/>
        </p:nvSpPr>
        <p:spPr>
          <a:xfrm>
            <a:off x="5468078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DC1968A1-2620-4B82-80FC-06D38FE4E9F6}"/>
              </a:ext>
            </a:extLst>
          </p:cNvPr>
          <p:cNvSpPr/>
          <p:nvPr/>
        </p:nvSpPr>
        <p:spPr>
          <a:xfrm>
            <a:off x="5630082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89707B9-E822-4815-B5F2-AFE8CCAEC081}"/>
              </a:ext>
            </a:extLst>
          </p:cNvPr>
          <p:cNvSpPr/>
          <p:nvPr/>
        </p:nvSpPr>
        <p:spPr>
          <a:xfrm>
            <a:off x="5789635" y="459648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DE71AF57-92BD-40EC-90BF-6DB01E723F60}"/>
              </a:ext>
            </a:extLst>
          </p:cNvPr>
          <p:cNvSpPr/>
          <p:nvPr/>
        </p:nvSpPr>
        <p:spPr>
          <a:xfrm>
            <a:off x="2085001" y="460819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256A71A-3A8C-481C-892A-86E3ED7711C2}"/>
              </a:ext>
            </a:extLst>
          </p:cNvPr>
          <p:cNvSpPr/>
          <p:nvPr/>
        </p:nvSpPr>
        <p:spPr>
          <a:xfrm>
            <a:off x="2244690" y="460819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7476861-B809-424F-82FF-97A467D1B478}"/>
              </a:ext>
            </a:extLst>
          </p:cNvPr>
          <p:cNvSpPr/>
          <p:nvPr/>
        </p:nvSpPr>
        <p:spPr>
          <a:xfrm>
            <a:off x="5949883" y="459648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D47FEECB-AC73-4576-A5B7-6AE2DC2172A2}"/>
              </a:ext>
            </a:extLst>
          </p:cNvPr>
          <p:cNvSpPr/>
          <p:nvPr/>
        </p:nvSpPr>
        <p:spPr>
          <a:xfrm>
            <a:off x="6108810" y="459648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3A86B3A-9907-4F8F-8AB9-B2EF8936206D}"/>
              </a:ext>
            </a:extLst>
          </p:cNvPr>
          <p:cNvSpPr/>
          <p:nvPr/>
        </p:nvSpPr>
        <p:spPr>
          <a:xfrm>
            <a:off x="6272259" y="459648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7EB8667E-14CC-4B3B-973D-7D89E7012AD0}"/>
              </a:ext>
            </a:extLst>
          </p:cNvPr>
          <p:cNvSpPr/>
          <p:nvPr/>
        </p:nvSpPr>
        <p:spPr>
          <a:xfrm>
            <a:off x="6430180" y="459648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45F7A43-8DB3-4AF7-8317-B6CC7EB3F931}"/>
              </a:ext>
            </a:extLst>
          </p:cNvPr>
          <p:cNvSpPr/>
          <p:nvPr/>
        </p:nvSpPr>
        <p:spPr>
          <a:xfrm>
            <a:off x="6748326" y="459151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1A00D3-DCD7-4B84-AA1B-3473F84E2FFD}"/>
              </a:ext>
            </a:extLst>
          </p:cNvPr>
          <p:cNvSpPr/>
          <p:nvPr/>
        </p:nvSpPr>
        <p:spPr>
          <a:xfrm>
            <a:off x="1763858" y="460819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EF8B1BF6-FD4B-407C-B074-7936C7DF07E2}"/>
              </a:ext>
            </a:extLst>
          </p:cNvPr>
          <p:cNvSpPr/>
          <p:nvPr/>
        </p:nvSpPr>
        <p:spPr>
          <a:xfrm>
            <a:off x="1925101" y="460073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2D69F32C-F229-46B2-8B37-B57864073A69}"/>
              </a:ext>
            </a:extLst>
          </p:cNvPr>
          <p:cNvSpPr/>
          <p:nvPr/>
        </p:nvSpPr>
        <p:spPr>
          <a:xfrm>
            <a:off x="6594635" y="45915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D30F47A7-9A93-4BB2-AC86-9A1DD7D36120}"/>
              </a:ext>
            </a:extLst>
          </p:cNvPr>
          <p:cNvSpPr/>
          <p:nvPr/>
        </p:nvSpPr>
        <p:spPr>
          <a:xfrm>
            <a:off x="7076739" y="460073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BD14DAA-9E63-4832-9315-AD7B7B2E3DE5}"/>
              </a:ext>
            </a:extLst>
          </p:cNvPr>
          <p:cNvSpPr/>
          <p:nvPr/>
        </p:nvSpPr>
        <p:spPr>
          <a:xfrm>
            <a:off x="6908480" y="45915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A696692-9EED-4C1F-8C16-6E9CFBD71F48}"/>
              </a:ext>
            </a:extLst>
          </p:cNvPr>
          <p:cNvSpPr/>
          <p:nvPr/>
        </p:nvSpPr>
        <p:spPr>
          <a:xfrm>
            <a:off x="1438878" y="4591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8CF0D19-1BC9-41EF-A7B2-5CBC1C35EA1D}"/>
              </a:ext>
            </a:extLst>
          </p:cNvPr>
          <p:cNvSpPr/>
          <p:nvPr/>
        </p:nvSpPr>
        <p:spPr>
          <a:xfrm>
            <a:off x="1601495" y="4591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C44ABA94-521C-430F-A2DD-F47C1FF72EBA}"/>
              </a:ext>
            </a:extLst>
          </p:cNvPr>
          <p:cNvSpPr/>
          <p:nvPr/>
        </p:nvSpPr>
        <p:spPr>
          <a:xfrm>
            <a:off x="7588668" y="459008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1D4E06E8-EAA7-4DBC-A156-101558CE1DDE}"/>
              </a:ext>
            </a:extLst>
          </p:cNvPr>
          <p:cNvSpPr/>
          <p:nvPr/>
        </p:nvSpPr>
        <p:spPr>
          <a:xfrm>
            <a:off x="7921887" y="459008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Isosceles Triangle 317">
            <a:extLst>
              <a:ext uri="{FF2B5EF4-FFF2-40B4-BE49-F238E27FC236}">
                <a16:creationId xmlns:a16="http://schemas.microsoft.com/office/drawing/2014/main" id="{429178DE-D480-4B54-8325-9C3CA7BADEB8}"/>
              </a:ext>
            </a:extLst>
          </p:cNvPr>
          <p:cNvSpPr/>
          <p:nvPr/>
        </p:nvSpPr>
        <p:spPr>
          <a:xfrm>
            <a:off x="8244178" y="4596481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Isosceles Triangle 318">
            <a:extLst>
              <a:ext uri="{FF2B5EF4-FFF2-40B4-BE49-F238E27FC236}">
                <a16:creationId xmlns:a16="http://schemas.microsoft.com/office/drawing/2014/main" id="{7AF7775A-9D6E-43BA-82AF-CF3571E4C25C}"/>
              </a:ext>
            </a:extLst>
          </p:cNvPr>
          <p:cNvSpPr/>
          <p:nvPr/>
        </p:nvSpPr>
        <p:spPr>
          <a:xfrm>
            <a:off x="8764843" y="4590081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FAF3646-36F8-4C89-A621-031408EA0414}"/>
              </a:ext>
            </a:extLst>
          </p:cNvPr>
          <p:cNvSpPr/>
          <p:nvPr/>
        </p:nvSpPr>
        <p:spPr>
          <a:xfrm rot="5400000">
            <a:off x="9206766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25A1DA66-5D59-49EC-A070-B9B6F7562F5F}"/>
              </a:ext>
            </a:extLst>
          </p:cNvPr>
          <p:cNvSpPr/>
          <p:nvPr/>
        </p:nvSpPr>
        <p:spPr>
          <a:xfrm rot="5400000">
            <a:off x="9432762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5B65D3C-163C-46B0-A474-42D0AA980E8E}"/>
              </a:ext>
            </a:extLst>
          </p:cNvPr>
          <p:cNvSpPr/>
          <p:nvPr/>
        </p:nvSpPr>
        <p:spPr>
          <a:xfrm rot="5400000">
            <a:off x="10119860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420023C-9134-4F42-9D62-323FCA3F2065}"/>
              </a:ext>
            </a:extLst>
          </p:cNvPr>
          <p:cNvSpPr/>
          <p:nvPr/>
        </p:nvSpPr>
        <p:spPr>
          <a:xfrm rot="5400000">
            <a:off x="9666144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FF33D72-7A70-4A09-8499-B87D8E97E873}"/>
              </a:ext>
            </a:extLst>
          </p:cNvPr>
          <p:cNvSpPr/>
          <p:nvPr/>
        </p:nvSpPr>
        <p:spPr>
          <a:xfrm rot="5400000">
            <a:off x="9891176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Diamond 324">
            <a:extLst>
              <a:ext uri="{FF2B5EF4-FFF2-40B4-BE49-F238E27FC236}">
                <a16:creationId xmlns:a16="http://schemas.microsoft.com/office/drawing/2014/main" id="{873E2E75-FF10-4F4F-8CD2-B876B34CEE7B}"/>
              </a:ext>
            </a:extLst>
          </p:cNvPr>
          <p:cNvSpPr/>
          <p:nvPr/>
        </p:nvSpPr>
        <p:spPr>
          <a:xfrm>
            <a:off x="11784188" y="4629354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B11B61E1-E496-4EFC-A739-3C834BC4F7A8}"/>
              </a:ext>
            </a:extLst>
          </p:cNvPr>
          <p:cNvSpPr/>
          <p:nvPr/>
        </p:nvSpPr>
        <p:spPr>
          <a:xfrm rot="5400000">
            <a:off x="10351862" y="472263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lowchart: Terminator 326">
            <a:extLst>
              <a:ext uri="{FF2B5EF4-FFF2-40B4-BE49-F238E27FC236}">
                <a16:creationId xmlns:a16="http://schemas.microsoft.com/office/drawing/2014/main" id="{FEAA16D9-873B-49DA-90AE-967E1590A2F3}"/>
              </a:ext>
            </a:extLst>
          </p:cNvPr>
          <p:cNvSpPr/>
          <p:nvPr/>
        </p:nvSpPr>
        <p:spPr>
          <a:xfrm>
            <a:off x="1340597" y="5716139"/>
            <a:ext cx="700004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7E7ABBBD-54E5-4299-86A3-5F3B4228CA84}"/>
              </a:ext>
            </a:extLst>
          </p:cNvPr>
          <p:cNvSpPr/>
          <p:nvPr/>
        </p:nvSpPr>
        <p:spPr>
          <a:xfrm>
            <a:off x="2618543" y="5665023"/>
            <a:ext cx="83473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CF626887-0A7D-4971-98F0-BBD6C0E9D182}"/>
              </a:ext>
            </a:extLst>
          </p:cNvPr>
          <p:cNvSpPr/>
          <p:nvPr/>
        </p:nvSpPr>
        <p:spPr>
          <a:xfrm>
            <a:off x="2790307" y="566847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9FC8FBE-9204-4FC8-862C-5E721D5B19F1}"/>
              </a:ext>
            </a:extLst>
          </p:cNvPr>
          <p:cNvSpPr/>
          <p:nvPr/>
        </p:nvSpPr>
        <p:spPr>
          <a:xfrm>
            <a:off x="2955053" y="5668472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804BFEC-F479-4F2A-932D-52B2D308264D}"/>
              </a:ext>
            </a:extLst>
          </p:cNvPr>
          <p:cNvSpPr/>
          <p:nvPr/>
        </p:nvSpPr>
        <p:spPr>
          <a:xfrm>
            <a:off x="3277579" y="567429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2D8CEA03-1CC6-47E0-901A-F78DCD131C9E}"/>
              </a:ext>
            </a:extLst>
          </p:cNvPr>
          <p:cNvSpPr/>
          <p:nvPr/>
        </p:nvSpPr>
        <p:spPr>
          <a:xfrm>
            <a:off x="3440064" y="566502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FA3DD87-290A-4AFF-A3D3-CBF25EBF2D95}"/>
              </a:ext>
            </a:extLst>
          </p:cNvPr>
          <p:cNvSpPr/>
          <p:nvPr/>
        </p:nvSpPr>
        <p:spPr>
          <a:xfrm>
            <a:off x="3600047" y="5668472"/>
            <a:ext cx="81026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4BC1EDC6-2A03-48BE-A4D0-0604E686A5A1}"/>
              </a:ext>
            </a:extLst>
          </p:cNvPr>
          <p:cNvSpPr/>
          <p:nvPr/>
        </p:nvSpPr>
        <p:spPr>
          <a:xfrm>
            <a:off x="4002708" y="565178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1BC00DB1-79EE-431D-8ABA-44E14603ECF3}"/>
              </a:ext>
            </a:extLst>
          </p:cNvPr>
          <p:cNvSpPr/>
          <p:nvPr/>
        </p:nvSpPr>
        <p:spPr>
          <a:xfrm>
            <a:off x="2295083" y="56651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686A29F1-C59C-4B0F-A620-D625F92C8B5E}"/>
              </a:ext>
            </a:extLst>
          </p:cNvPr>
          <p:cNvSpPr/>
          <p:nvPr/>
        </p:nvSpPr>
        <p:spPr>
          <a:xfrm>
            <a:off x="2452438" y="56559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D301E5E-1172-43ED-BE14-AB37D78284EA}"/>
              </a:ext>
            </a:extLst>
          </p:cNvPr>
          <p:cNvSpPr/>
          <p:nvPr/>
        </p:nvSpPr>
        <p:spPr>
          <a:xfrm>
            <a:off x="2130303" y="566511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F6B02333-6E00-440E-8896-C4C39044FFEC}"/>
              </a:ext>
            </a:extLst>
          </p:cNvPr>
          <p:cNvSpPr/>
          <p:nvPr/>
        </p:nvSpPr>
        <p:spPr>
          <a:xfrm>
            <a:off x="3119357" y="566847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2FF5181C-E4D7-4921-9EB3-EC1A64D6DB73}"/>
              </a:ext>
            </a:extLst>
          </p:cNvPr>
          <p:cNvSpPr/>
          <p:nvPr/>
        </p:nvSpPr>
        <p:spPr>
          <a:xfrm>
            <a:off x="1441800" y="56359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65D564CF-84C8-4448-A8A2-F3778A2F00F8}"/>
              </a:ext>
            </a:extLst>
          </p:cNvPr>
          <p:cNvSpPr/>
          <p:nvPr/>
        </p:nvSpPr>
        <p:spPr>
          <a:xfrm>
            <a:off x="1604417" y="56359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BCAC2287-C78E-48E0-BA8C-4DE1C8395C9E}"/>
              </a:ext>
            </a:extLst>
          </p:cNvPr>
          <p:cNvSpPr/>
          <p:nvPr/>
        </p:nvSpPr>
        <p:spPr>
          <a:xfrm>
            <a:off x="4325489" y="565178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: Rounded Corners 365">
            <a:extLst>
              <a:ext uri="{FF2B5EF4-FFF2-40B4-BE49-F238E27FC236}">
                <a16:creationId xmlns:a16="http://schemas.microsoft.com/office/drawing/2014/main" id="{CD02D065-11C6-41A8-AF18-7620F97E46BD}"/>
              </a:ext>
            </a:extLst>
          </p:cNvPr>
          <p:cNvSpPr/>
          <p:nvPr/>
        </p:nvSpPr>
        <p:spPr>
          <a:xfrm>
            <a:off x="4647788" y="5643807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E45AD219-0A4F-4FAB-93D3-F4CD0843D295}"/>
              </a:ext>
            </a:extLst>
          </p:cNvPr>
          <p:cNvSpPr/>
          <p:nvPr/>
        </p:nvSpPr>
        <p:spPr>
          <a:xfrm>
            <a:off x="4987566" y="5642029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Isosceles Triangle 367">
            <a:extLst>
              <a:ext uri="{FF2B5EF4-FFF2-40B4-BE49-F238E27FC236}">
                <a16:creationId xmlns:a16="http://schemas.microsoft.com/office/drawing/2014/main" id="{A28F4E94-3736-4593-B291-2B9EBA87750F}"/>
              </a:ext>
            </a:extLst>
          </p:cNvPr>
          <p:cNvSpPr/>
          <p:nvPr/>
        </p:nvSpPr>
        <p:spPr>
          <a:xfrm>
            <a:off x="5770606" y="5643805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67A329AF-A32F-46C1-B4F2-08400B2F5170}"/>
              </a:ext>
            </a:extLst>
          </p:cNvPr>
          <p:cNvSpPr/>
          <p:nvPr/>
        </p:nvSpPr>
        <p:spPr>
          <a:xfrm rot="5400000">
            <a:off x="6531475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3CDD417D-B4E3-4A61-831F-AB3DF3C9596B}"/>
              </a:ext>
            </a:extLst>
          </p:cNvPr>
          <p:cNvSpPr/>
          <p:nvPr/>
        </p:nvSpPr>
        <p:spPr>
          <a:xfrm rot="5400000">
            <a:off x="6760159" y="5795951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01993263-B870-489A-AE9C-42480E61D457}"/>
              </a:ext>
            </a:extLst>
          </p:cNvPr>
          <p:cNvSpPr/>
          <p:nvPr/>
        </p:nvSpPr>
        <p:spPr>
          <a:xfrm rot="5400000">
            <a:off x="7422793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26ADDAF2-7D93-489F-8A9F-31C9158F99D9}"/>
              </a:ext>
            </a:extLst>
          </p:cNvPr>
          <p:cNvSpPr/>
          <p:nvPr/>
        </p:nvSpPr>
        <p:spPr>
          <a:xfrm rot="5400000">
            <a:off x="6977134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37322C94-B397-4521-9BC7-79FB3B34282E}"/>
              </a:ext>
            </a:extLst>
          </p:cNvPr>
          <p:cNvSpPr/>
          <p:nvPr/>
        </p:nvSpPr>
        <p:spPr>
          <a:xfrm rot="5400000">
            <a:off x="7201755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D337AB2-84DA-4851-BF74-CAA725CA16C9}"/>
              </a:ext>
            </a:extLst>
          </p:cNvPr>
          <p:cNvSpPr/>
          <p:nvPr/>
        </p:nvSpPr>
        <p:spPr>
          <a:xfrm rot="5400000">
            <a:off x="7644780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6A1529B4-AE58-4086-A2B3-4E2757DD6DED}"/>
              </a:ext>
            </a:extLst>
          </p:cNvPr>
          <p:cNvSpPr txBox="1"/>
          <p:nvPr/>
        </p:nvSpPr>
        <p:spPr>
          <a:xfrm>
            <a:off x="9789334" y="3214268"/>
            <a:ext cx="2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2436 AA   67.03%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6B777027-B19D-46C6-AC81-8A8251426D76}"/>
              </a:ext>
            </a:extLst>
          </p:cNvPr>
          <p:cNvSpPr txBox="1"/>
          <p:nvPr/>
        </p:nvSpPr>
        <p:spPr>
          <a:xfrm>
            <a:off x="9715742" y="5206989"/>
            <a:ext cx="236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1429 AA  27.67%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1F95DAD9-CC82-4909-AB09-3986BCDE8412}"/>
              </a:ext>
            </a:extLst>
          </p:cNvPr>
          <p:cNvSpPr txBox="1"/>
          <p:nvPr/>
        </p:nvSpPr>
        <p:spPr>
          <a:xfrm>
            <a:off x="9771540" y="4169241"/>
            <a:ext cx="24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2703 AA   49.37%</a:t>
            </a: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C9BC5291-C0B9-4EBF-A95B-8950CB792F0B}"/>
              </a:ext>
            </a:extLst>
          </p:cNvPr>
          <p:cNvSpPr/>
          <p:nvPr/>
        </p:nvSpPr>
        <p:spPr>
          <a:xfrm rot="5400000">
            <a:off x="9441591" y="15827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C9C7EBDD-3BE8-4F7F-9FD9-C42EB780B04F}"/>
              </a:ext>
            </a:extLst>
          </p:cNvPr>
          <p:cNvSpPr txBox="1"/>
          <p:nvPr/>
        </p:nvSpPr>
        <p:spPr>
          <a:xfrm>
            <a:off x="-27994" y="3615093"/>
            <a:ext cx="136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Zebrafish</a:t>
            </a: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91781574-F907-43C3-9848-A63EA47D1446}"/>
              </a:ext>
            </a:extLst>
          </p:cNvPr>
          <p:cNvSpPr/>
          <p:nvPr/>
        </p:nvSpPr>
        <p:spPr>
          <a:xfrm rot="5400000">
            <a:off x="10583864" y="473903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EB28B11B-33F9-4877-9C3D-B6871129909E}"/>
              </a:ext>
            </a:extLst>
          </p:cNvPr>
          <p:cNvSpPr txBox="1"/>
          <p:nvPr/>
        </p:nvSpPr>
        <p:spPr>
          <a:xfrm>
            <a:off x="-50109" y="4637447"/>
            <a:ext cx="157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Fruit Fly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43021-6CC3-4CD6-9CEB-B51DB0E49BB3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a conserved transmembrane receptor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F2481-3097-4BD9-83DF-22DF651644E0}"/>
              </a:ext>
            </a:extLst>
          </p:cNvPr>
          <p:cNvSpPr txBox="1"/>
          <p:nvPr/>
        </p:nvSpPr>
        <p:spPr>
          <a:xfrm>
            <a:off x="-69764" y="5659802"/>
            <a:ext cx="15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Elegans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516EBCF6-56C8-4B1F-B8EC-888A976B9FF5}"/>
              </a:ext>
            </a:extLst>
          </p:cNvPr>
          <p:cNvSpPr/>
          <p:nvPr/>
        </p:nvSpPr>
        <p:spPr>
          <a:xfrm>
            <a:off x="3770338" y="5674296"/>
            <a:ext cx="81026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" name="Graphic 333" descr="Heart organ">
            <a:extLst>
              <a:ext uri="{FF2B5EF4-FFF2-40B4-BE49-F238E27FC236}">
                <a16:creationId xmlns:a16="http://schemas.microsoft.com/office/drawing/2014/main" id="{F0112FAF-7D4A-46CC-A3DF-23F682074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0DDEC5D9-5A65-44CE-9622-37E60D18944E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546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653ECF-6A73-410A-919C-6196655D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A8DD6-9FF7-476C-8C21-FCC85FD77BFD}"/>
              </a:ext>
            </a:extLst>
          </p:cNvPr>
          <p:cNvSpPr txBox="1"/>
          <p:nvPr/>
        </p:nvSpPr>
        <p:spPr>
          <a:xfrm>
            <a:off x="2731995" y="5856668"/>
            <a:ext cx="709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Muscle aligned neighbor-joining method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4728EC3-1B16-4868-8755-DBDFFA78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939" y="314822"/>
            <a:ext cx="422555" cy="42255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BFEEA90-FEF6-41B8-9A4C-FA8EF7F0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89" y="699943"/>
            <a:ext cx="441877" cy="44187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9C638FA-63E8-4FCC-9400-0B867938B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8" y="1096287"/>
            <a:ext cx="936645" cy="491738"/>
          </a:xfrm>
          <a:prstGeom prst="rect">
            <a:avLst/>
          </a:prstGeom>
        </p:spPr>
      </p:pic>
      <p:pic>
        <p:nvPicPr>
          <p:cNvPr id="16" name="Picture 15" descr="A picture containing bat, umbrella&#10;&#10;Description automatically generated">
            <a:extLst>
              <a:ext uri="{FF2B5EF4-FFF2-40B4-BE49-F238E27FC236}">
                <a16:creationId xmlns:a16="http://schemas.microsoft.com/office/drawing/2014/main" id="{F5FBE5BD-DA96-4597-95F3-A2ADBFDBE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3" y="1524946"/>
            <a:ext cx="633266" cy="63326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96071-B7C8-4AB0-A0DF-532CF35B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69" y="2070001"/>
            <a:ext cx="771939" cy="40526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6C85F5B-3923-4D17-BF4F-5786F09F1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85" y="2391027"/>
            <a:ext cx="531567" cy="566218"/>
          </a:xfrm>
          <a:prstGeom prst="rect">
            <a:avLst/>
          </a:prstGeom>
        </p:spPr>
      </p:pic>
      <p:pic>
        <p:nvPicPr>
          <p:cNvPr id="22" name="Picture 21" descr="A close up of an animal&#10;&#10;Description automatically generated">
            <a:extLst>
              <a:ext uri="{FF2B5EF4-FFF2-40B4-BE49-F238E27FC236}">
                <a16:creationId xmlns:a16="http://schemas.microsoft.com/office/drawing/2014/main" id="{C85F0C1D-E395-4699-858F-6A8BBBDD9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54" y="2925300"/>
            <a:ext cx="481976" cy="481976"/>
          </a:xfrm>
          <a:prstGeom prst="rect">
            <a:avLst/>
          </a:prstGeom>
        </p:spPr>
      </p:pic>
      <p:pic>
        <p:nvPicPr>
          <p:cNvPr id="24" name="Picture 23" descr="A close up of an animal&#10;&#10;Description automatically generated">
            <a:extLst>
              <a:ext uri="{FF2B5EF4-FFF2-40B4-BE49-F238E27FC236}">
                <a16:creationId xmlns:a16="http://schemas.microsoft.com/office/drawing/2014/main" id="{0B209E12-25FA-4834-B19B-E47DE269CA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86" y="3369188"/>
            <a:ext cx="531568" cy="531568"/>
          </a:xfrm>
          <a:prstGeom prst="rect">
            <a:avLst/>
          </a:prstGeom>
        </p:spPr>
      </p:pic>
      <p:pic>
        <p:nvPicPr>
          <p:cNvPr id="26" name="Picture 25" descr="A close up of a cactus&#10;&#10;Description automatically generated">
            <a:extLst>
              <a:ext uri="{FF2B5EF4-FFF2-40B4-BE49-F238E27FC236}">
                <a16:creationId xmlns:a16="http://schemas.microsoft.com/office/drawing/2014/main" id="{8807A49D-6DCD-4B1D-8488-F8FE6CBB2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61" y="3831002"/>
            <a:ext cx="468323" cy="424319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3DBDCD-B259-48CF-ADF6-1D563C15F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78" y="4340782"/>
            <a:ext cx="533400" cy="28346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72218B1-6442-4549-B787-5A65774A0B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37" y="4759839"/>
            <a:ext cx="405078" cy="405078"/>
          </a:xfrm>
          <a:prstGeom prst="rect">
            <a:avLst/>
          </a:prstGeom>
        </p:spPr>
      </p:pic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63594D68-921B-4FA5-989A-08828DD67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82" y="5251837"/>
            <a:ext cx="641512" cy="33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4D3CE-E93F-44DB-B4A1-94505E82EFD4}"/>
              </a:ext>
            </a:extLst>
          </p:cNvPr>
          <p:cNvSpPr txBox="1"/>
          <p:nvPr/>
        </p:nvSpPr>
        <p:spPr>
          <a:xfrm>
            <a:off x="500519" y="478112"/>
            <a:ext cx="5112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well conserved among vertebrates</a:t>
            </a:r>
          </a:p>
        </p:txBody>
      </p:sp>
      <p:pic>
        <p:nvPicPr>
          <p:cNvPr id="19" name="Graphic 18" descr="Heart organ">
            <a:extLst>
              <a:ext uri="{FF2B5EF4-FFF2-40B4-BE49-F238E27FC236}">
                <a16:creationId xmlns:a16="http://schemas.microsoft.com/office/drawing/2014/main" id="{3F399E28-33A2-46AA-BBC5-50935979CA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F5BF85-6170-45AE-99D4-0EF01F8F533E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8465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515D9-F155-48AA-A1BE-65BB37B53C9E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Zebrafish can be used to study heart development</a:t>
            </a:r>
          </a:p>
        </p:txBody>
      </p:sp>
      <p:pic>
        <p:nvPicPr>
          <p:cNvPr id="6" name="Picture 5" descr="A picture containing dog, photo, different, animal&#10;&#10;Description automatically generated">
            <a:extLst>
              <a:ext uri="{FF2B5EF4-FFF2-40B4-BE49-F238E27FC236}">
                <a16:creationId xmlns:a16="http://schemas.microsoft.com/office/drawing/2014/main" id="{473E9135-9173-4C03-904F-8AD8557ED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-148" b="37852"/>
          <a:stretch/>
        </p:blipFill>
        <p:spPr>
          <a:xfrm>
            <a:off x="2203904" y="4439728"/>
            <a:ext cx="7784192" cy="2418272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48DBC297-3280-4B16-BB22-F83E3AC1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6"/>
          <a:stretch/>
        </p:blipFill>
        <p:spPr>
          <a:xfrm>
            <a:off x="8202427" y="1204566"/>
            <a:ext cx="3033792" cy="3129876"/>
          </a:xfrm>
          <a:prstGeom prst="rect">
            <a:avLst/>
          </a:prstGeom>
        </p:spPr>
      </p:pic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16DC209-74F2-4214-8C0F-D1F44BD547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32"/>
          <a:stretch/>
        </p:blipFill>
        <p:spPr>
          <a:xfrm>
            <a:off x="1276710" y="1204566"/>
            <a:ext cx="3296034" cy="3129876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B73F90-ACED-41D5-94BB-5742589EB7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9" r="46"/>
          <a:stretch/>
        </p:blipFill>
        <p:spPr>
          <a:xfrm>
            <a:off x="4977442" y="1209893"/>
            <a:ext cx="2237116" cy="3129876"/>
          </a:xfrm>
          <a:prstGeom prst="rect">
            <a:avLst/>
          </a:prstGeom>
        </p:spPr>
      </p:pic>
      <p:pic>
        <p:nvPicPr>
          <p:cNvPr id="9" name="Graphic 8" descr="Heart organ">
            <a:extLst>
              <a:ext uri="{FF2B5EF4-FFF2-40B4-BE49-F238E27FC236}">
                <a16:creationId xmlns:a16="http://schemas.microsoft.com/office/drawing/2014/main" id="{9E14959A-06B5-49F5-9A9D-5D4B46582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91F8A4-CA50-4974-A1A1-78C3D105F3CA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5604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7130F-FCBB-41EB-915E-85694ED05A04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the gap in knowledge?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87B942-9914-450F-9721-9C8D530B2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7"/>
          <a:stretch/>
        </p:blipFill>
        <p:spPr>
          <a:xfrm>
            <a:off x="1448841" y="779244"/>
            <a:ext cx="9294318" cy="1618920"/>
          </a:xfrm>
          <a:prstGeom prst="rect">
            <a:avLst/>
          </a:prstGeom>
        </p:spPr>
      </p:pic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5D411AD7-70D1-4203-9390-C3CD5D979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4" b="10685"/>
          <a:stretch/>
        </p:blipFill>
        <p:spPr>
          <a:xfrm>
            <a:off x="2361966" y="3934575"/>
            <a:ext cx="1587331" cy="1742215"/>
          </a:xfrm>
          <a:prstGeom prst="rect">
            <a:avLst/>
          </a:prstGeom>
        </p:spPr>
      </p:pic>
      <p:pic>
        <p:nvPicPr>
          <p:cNvPr id="8" name="Picture 7" descr="A picture containing toiletry&#10;&#10;Description automatically generated">
            <a:extLst>
              <a:ext uri="{FF2B5EF4-FFF2-40B4-BE49-F238E27FC236}">
                <a16:creationId xmlns:a16="http://schemas.microsoft.com/office/drawing/2014/main" id="{D7ADD575-B04F-419A-A904-6E496CEE3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9"/>
          <a:stretch/>
        </p:blipFill>
        <p:spPr>
          <a:xfrm>
            <a:off x="5122420" y="4441026"/>
            <a:ext cx="1926924" cy="72931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DCEFEFF-B9DB-4990-93BC-5E664F75AD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9" r="4471"/>
          <a:stretch/>
        </p:blipFill>
        <p:spPr>
          <a:xfrm>
            <a:off x="7967417" y="3934576"/>
            <a:ext cx="1699228" cy="1742215"/>
          </a:xfrm>
          <a:prstGeom prst="rect">
            <a:avLst/>
          </a:prstGeom>
        </p:spPr>
      </p:pic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C6AF8BE0-CDC2-428D-8BE3-E3BABB2C4055}"/>
              </a:ext>
            </a:extLst>
          </p:cNvPr>
          <p:cNvSpPr/>
          <p:nvPr/>
        </p:nvSpPr>
        <p:spPr>
          <a:xfrm rot="8250568">
            <a:off x="3917141" y="3099334"/>
            <a:ext cx="1502233" cy="48883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Striped Right 29">
            <a:extLst>
              <a:ext uri="{FF2B5EF4-FFF2-40B4-BE49-F238E27FC236}">
                <a16:creationId xmlns:a16="http://schemas.microsoft.com/office/drawing/2014/main" id="{AE989669-EEA1-49E8-9466-064D76FEBFCD}"/>
              </a:ext>
            </a:extLst>
          </p:cNvPr>
          <p:cNvSpPr/>
          <p:nvPr/>
        </p:nvSpPr>
        <p:spPr>
          <a:xfrm rot="5400000">
            <a:off x="5339372" y="3187314"/>
            <a:ext cx="1502592" cy="48883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Striped Right 30">
            <a:extLst>
              <a:ext uri="{FF2B5EF4-FFF2-40B4-BE49-F238E27FC236}">
                <a16:creationId xmlns:a16="http://schemas.microsoft.com/office/drawing/2014/main" id="{B875F529-DCDF-4783-AB49-D4147D8D6D0B}"/>
              </a:ext>
            </a:extLst>
          </p:cNvPr>
          <p:cNvSpPr/>
          <p:nvPr/>
        </p:nvSpPr>
        <p:spPr>
          <a:xfrm rot="2825061">
            <a:off x="6734745" y="3125295"/>
            <a:ext cx="1494130" cy="48883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7528D0-0C1D-4ED5-ADC2-5360BFFB958A}"/>
              </a:ext>
            </a:extLst>
          </p:cNvPr>
          <p:cNvSpPr txBox="1"/>
          <p:nvPr/>
        </p:nvSpPr>
        <p:spPr>
          <a:xfrm>
            <a:off x="0" y="578932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mutations within the same gene lead to three drastically different phenotypes in the aortic valve?</a:t>
            </a:r>
          </a:p>
        </p:txBody>
      </p:sp>
      <p:pic>
        <p:nvPicPr>
          <p:cNvPr id="12" name="Graphic 11" descr="Heart organ">
            <a:extLst>
              <a:ext uri="{FF2B5EF4-FFF2-40B4-BE49-F238E27FC236}">
                <a16:creationId xmlns:a16="http://schemas.microsoft.com/office/drawing/2014/main" id="{89007CA5-38EF-43B6-9C28-47BBC1C50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6441057"/>
            <a:ext cx="416942" cy="416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C0595D-FE2D-47DF-8FB2-274839250700}"/>
              </a:ext>
            </a:extLst>
          </p:cNvPr>
          <p:cNvSpPr txBox="1"/>
          <p:nvPr/>
        </p:nvSpPr>
        <p:spPr>
          <a:xfrm>
            <a:off x="96328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0622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1183</Words>
  <Application>Microsoft Office PowerPoint</Application>
  <PresentationFormat>Widescreen</PresentationFormat>
  <Paragraphs>180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1_Office Theme</vt:lpstr>
      <vt:lpstr>2_Office Theme</vt:lpstr>
      <vt:lpstr>The role of NOTCH1 in Aortic Valve Disease (AoVD1)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NOTCH1 in Aortic Valve Disease (AoVD1)</dc:title>
  <dc:creator>Mario Bertogliat</dc:creator>
  <cp:lastModifiedBy>Mario Bertogliat</cp:lastModifiedBy>
  <cp:revision>61</cp:revision>
  <dcterms:created xsi:type="dcterms:W3CDTF">2020-03-31T03:44:34Z</dcterms:created>
  <dcterms:modified xsi:type="dcterms:W3CDTF">2020-04-03T03:43:58Z</dcterms:modified>
</cp:coreProperties>
</file>